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80" r:id="rId13"/>
  </p:sldIdLst>
  <p:sldSz cx="12192000" cy="6858000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57" autoAdjust="0"/>
    <p:restoredTop sz="94660"/>
  </p:normalViewPr>
  <p:slideViewPr>
    <p:cSldViewPr snapToGrid="0">
      <p:cViewPr varScale="1">
        <p:scale>
          <a:sx n="83" d="100"/>
          <a:sy n="83" d="100"/>
        </p:scale>
        <p:origin x="9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FBA53-A666-4B64-BDD4-8172EDFFAABB}" type="datetimeFigureOut">
              <a:rPr lang="cs-CZ" smtClean="0"/>
              <a:t>13.6.2016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7C1BB-D1A4-40BA-B5F5-641C600AD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075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75BE9-D6B1-4C11-B957-188D0BA2B924}" type="datetimeFigureOut">
              <a:rPr lang="cs-CZ" smtClean="0"/>
              <a:t>13.6.2016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9E95E-CFCD-4442-A7D0-83146F420B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123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9E95E-CFCD-4442-A7D0-83146F420BF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25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9E95E-CFCD-4442-A7D0-83146F420BF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16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2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77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30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242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049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520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780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013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38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800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77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73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23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62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21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46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5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85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1520150"/>
          </a:xfrm>
        </p:spPr>
        <p:txBody>
          <a:bodyPr>
            <a:normAutofit/>
          </a:bodyPr>
          <a:lstStyle/>
          <a:p>
            <a:r>
              <a:rPr lang="cs-CZ" sz="4400" dirty="0" smtClean="0"/>
              <a:t>Prezentace slévárny a Českého ráje</a:t>
            </a:r>
            <a:endParaRPr lang="cs-CZ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Ing. Nicole Kyncl,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84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45654"/>
            <a:ext cx="10018713" cy="912091"/>
          </a:xfrm>
        </p:spPr>
        <p:txBody>
          <a:bodyPr/>
          <a:lstStyle/>
          <a:p>
            <a:r>
              <a:rPr lang="cs-CZ" dirty="0" smtClean="0"/>
              <a:t>Historické a kulturní památky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77818"/>
            <a:ext cx="10018713" cy="502458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Zámky:</a:t>
            </a:r>
            <a:r>
              <a:rPr lang="cs-CZ" dirty="0" smtClean="0"/>
              <a:t> </a:t>
            </a:r>
            <a:r>
              <a:rPr lang="cs-CZ" dirty="0"/>
              <a:t>Hrubá Skála, Humprecht, Hrubý </a:t>
            </a:r>
            <a:r>
              <a:rPr lang="cs-CZ" dirty="0" smtClean="0"/>
              <a:t>Rohozec, Jičín</a:t>
            </a:r>
            <a:r>
              <a:rPr lang="cs-CZ" dirty="0"/>
              <a:t>, Jičíněves, Kamenice, Mnichovo Hradiště a </a:t>
            </a:r>
            <a:r>
              <a:rPr lang="cs-CZ" dirty="0" smtClean="0"/>
              <a:t>Sychrov.</a:t>
            </a:r>
          </a:p>
          <a:p>
            <a:r>
              <a:rPr lang="cs-CZ" b="1" dirty="0" smtClean="0"/>
              <a:t>Hrady </a:t>
            </a:r>
            <a:r>
              <a:rPr lang="cs-CZ" b="1" dirty="0"/>
              <a:t>a </a:t>
            </a:r>
            <a:r>
              <a:rPr lang="cs-CZ" b="1" dirty="0" smtClean="0"/>
              <a:t>zříceniny</a:t>
            </a:r>
            <a:r>
              <a:rPr lang="cs-CZ" b="1" dirty="0"/>
              <a:t>: </a:t>
            </a:r>
            <a:r>
              <a:rPr lang="cs-CZ" dirty="0" smtClean="0"/>
              <a:t>Valdštejn,</a:t>
            </a:r>
            <a:r>
              <a:rPr lang="cs-CZ" b="1" dirty="0" smtClean="0"/>
              <a:t> </a:t>
            </a:r>
            <a:r>
              <a:rPr lang="cs-CZ" dirty="0" smtClean="0"/>
              <a:t>Brada</a:t>
            </a:r>
            <a:r>
              <a:rPr lang="cs-CZ" dirty="0"/>
              <a:t>, Bradlec, Drábské světničky, Frýdštejn, Chlum, Kavčiny, Kost, Kozlov, </a:t>
            </a:r>
            <a:r>
              <a:rPr lang="cs-CZ" dirty="0" err="1"/>
              <a:t>Kumburk</a:t>
            </a:r>
            <a:r>
              <a:rPr lang="cs-CZ" dirty="0"/>
              <a:t>, Pařez, </a:t>
            </a:r>
            <a:r>
              <a:rPr lang="cs-CZ" dirty="0" err="1"/>
              <a:t>Rotštejn</a:t>
            </a:r>
            <a:r>
              <a:rPr lang="cs-CZ" dirty="0"/>
              <a:t>, Staré Hrady, Trosky</a:t>
            </a:r>
            <a:r>
              <a:rPr lang="cs-CZ" dirty="0" smtClean="0"/>
              <a:t>, </a:t>
            </a:r>
            <a:r>
              <a:rPr lang="cs-CZ" dirty="0" err="1"/>
              <a:t>Valečov</a:t>
            </a:r>
            <a:r>
              <a:rPr lang="cs-CZ" dirty="0"/>
              <a:t>, Veliš, Vranov, </a:t>
            </a:r>
            <a:r>
              <a:rPr lang="cs-CZ" dirty="0" err="1"/>
              <a:t>Zásadka</a:t>
            </a:r>
            <a:r>
              <a:rPr lang="cs-CZ" dirty="0"/>
              <a:t>, </a:t>
            </a:r>
            <a:r>
              <a:rPr lang="cs-CZ" dirty="0" smtClean="0"/>
              <a:t>Zbirohy.</a:t>
            </a:r>
          </a:p>
          <a:p>
            <a:r>
              <a:rPr lang="cs-CZ" b="1" dirty="0" smtClean="0"/>
              <a:t>K vzácně dochovaným památkám lidové architektury</a:t>
            </a:r>
            <a:r>
              <a:rPr lang="cs-CZ" dirty="0" smtClean="0"/>
              <a:t> patří Dlaskův statek v Dolánkách u Turnova, Bičíkův a Holanův statek v obci Příšovice, Boučkův statek na Malé Skále, Karlov v Lomnici nad Popelkou, Kopicův statek na Hruboskalské plošině u Valdštejna, Šolcův statek, Studeňany. </a:t>
            </a:r>
          </a:p>
          <a:p>
            <a:r>
              <a:rPr lang="cs-CZ" b="1" dirty="0" smtClean="0"/>
              <a:t>Ve </a:t>
            </a:r>
            <a:r>
              <a:rPr lang="cs-CZ" b="1" dirty="0"/>
              <a:t>většině měst Českého ráje </a:t>
            </a:r>
            <a:r>
              <a:rPr lang="cs-CZ" b="1" dirty="0" smtClean="0"/>
              <a:t>je </a:t>
            </a:r>
            <a:r>
              <a:rPr lang="cs-CZ" b="1" dirty="0"/>
              <a:t>muzeum nebo </a:t>
            </a:r>
            <a:r>
              <a:rPr lang="cs-CZ" b="1" dirty="0" smtClean="0"/>
              <a:t>galerie</a:t>
            </a:r>
            <a:r>
              <a:rPr lang="cs-CZ" dirty="0" smtClean="0"/>
              <a:t>: v Turnově Okresní </a:t>
            </a:r>
            <a:r>
              <a:rPr lang="cs-CZ" dirty="0"/>
              <a:t>muzeum Českého Ráje a </a:t>
            </a:r>
            <a:r>
              <a:rPr lang="cs-CZ" dirty="0" smtClean="0"/>
              <a:t>Galerie </a:t>
            </a:r>
            <a:r>
              <a:rPr lang="cs-CZ" dirty="0"/>
              <a:t>Granát, </a:t>
            </a:r>
            <a:r>
              <a:rPr lang="cs-CZ" dirty="0" smtClean="0"/>
              <a:t>v </a:t>
            </a:r>
            <a:r>
              <a:rPr lang="cs-CZ" dirty="0"/>
              <a:t>obci Železnice se nachází Vlastivědné muzeum. </a:t>
            </a:r>
          </a:p>
          <a:p>
            <a:r>
              <a:rPr lang="cs-CZ" b="1" dirty="0" smtClean="0"/>
              <a:t>K dalším historickým památkám</a:t>
            </a:r>
            <a:r>
              <a:rPr lang="cs-CZ" dirty="0" smtClean="0"/>
              <a:t> se řadí </a:t>
            </a:r>
            <a:r>
              <a:rPr lang="cs-CZ" dirty="0" err="1" smtClean="0"/>
              <a:t>Sedličky</a:t>
            </a:r>
            <a:r>
              <a:rPr lang="cs-CZ" dirty="0" smtClean="0"/>
              <a:t> v Jičíně, </a:t>
            </a:r>
            <a:r>
              <a:rPr lang="cs-CZ" dirty="0" err="1" smtClean="0"/>
              <a:t>Prachov</a:t>
            </a:r>
            <a:r>
              <a:rPr lang="cs-CZ" dirty="0" smtClean="0"/>
              <a:t>, Dřevěná zvonice v Rovensku pod Troskami, </a:t>
            </a:r>
            <a:r>
              <a:rPr lang="cs-CZ" dirty="0" err="1" smtClean="0"/>
              <a:t>Sculptura</a:t>
            </a:r>
            <a:r>
              <a:rPr lang="cs-CZ" dirty="0" smtClean="0"/>
              <a:t> </a:t>
            </a:r>
            <a:r>
              <a:rPr lang="cs-CZ" dirty="0" err="1" smtClean="0"/>
              <a:t>Parmiggiani</a:t>
            </a:r>
            <a:r>
              <a:rPr lang="cs-CZ" dirty="0" smtClean="0"/>
              <a:t> a další památné rodné domy a pamětní desky v Sobotce. </a:t>
            </a:r>
          </a:p>
        </p:txBody>
      </p:sp>
    </p:spTree>
    <p:extLst>
      <p:ext uri="{BB962C8B-B14F-4D97-AF65-F5344CB8AC3E}">
        <p14:creationId xmlns:p14="http://schemas.microsoft.com/office/powerpoint/2010/main" val="138605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45654"/>
            <a:ext cx="10018713" cy="912091"/>
          </a:xfrm>
        </p:spPr>
        <p:txBody>
          <a:bodyPr/>
          <a:lstStyle/>
          <a:p>
            <a:r>
              <a:rPr lang="cs-CZ" dirty="0" smtClean="0"/>
              <a:t>Aktivní turistika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77818"/>
            <a:ext cx="10018713" cy="5024581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rozsáhlá </a:t>
            </a:r>
            <a:r>
              <a:rPr lang="cs-CZ" dirty="0"/>
              <a:t>síť značených tras pro pěší turistiku a stezek </a:t>
            </a:r>
            <a:r>
              <a:rPr lang="cs-CZ" dirty="0" smtClean="0"/>
              <a:t>pro cykloturistiku</a:t>
            </a:r>
          </a:p>
          <a:p>
            <a:r>
              <a:rPr lang="cs-CZ" dirty="0" smtClean="0"/>
              <a:t>skalní </a:t>
            </a:r>
            <a:r>
              <a:rPr lang="cs-CZ" dirty="0"/>
              <a:t>města jsou doslova rájem pro milovníky </a:t>
            </a:r>
            <a:r>
              <a:rPr lang="cs-CZ" dirty="0" smtClean="0"/>
              <a:t>horolezectví</a:t>
            </a:r>
          </a:p>
          <a:p>
            <a:r>
              <a:rPr lang="cs-CZ" dirty="0"/>
              <a:t>j</a:t>
            </a:r>
            <a:r>
              <a:rPr lang="cs-CZ" dirty="0" smtClean="0"/>
              <a:t>sou zde i </a:t>
            </a:r>
            <a:r>
              <a:rPr lang="cs-CZ" dirty="0"/>
              <a:t>místa vhodná pro </a:t>
            </a:r>
            <a:r>
              <a:rPr lang="cs-CZ" dirty="0" smtClean="0"/>
              <a:t>paragliding</a:t>
            </a:r>
          </a:p>
          <a:p>
            <a:r>
              <a:rPr lang="cs-CZ" dirty="0" smtClean="0"/>
              <a:t>velké </a:t>
            </a:r>
            <a:r>
              <a:rPr lang="cs-CZ" dirty="0"/>
              <a:t>množství rybníků, řek a koupališť nabízí možnost </a:t>
            </a:r>
            <a:r>
              <a:rPr lang="cs-CZ" dirty="0" smtClean="0"/>
              <a:t>koupání - na </a:t>
            </a:r>
            <a:r>
              <a:rPr lang="cs-CZ" dirty="0"/>
              <a:t>vybraných vodních plochách lze provozovat další vodní sporty, jako například rafting, windsurfing, projížďky na loďkách, </a:t>
            </a:r>
            <a:r>
              <a:rPr lang="cs-CZ" dirty="0" smtClean="0"/>
              <a:t>potápění</a:t>
            </a:r>
            <a:endParaRPr lang="cs-CZ" dirty="0"/>
          </a:p>
          <a:p>
            <a:r>
              <a:rPr lang="cs-CZ" dirty="0" smtClean="0"/>
              <a:t>obdivovatelé </a:t>
            </a:r>
            <a:r>
              <a:rPr lang="cs-CZ" dirty="0"/>
              <a:t>koní mohou zavítat do </a:t>
            </a:r>
            <a:r>
              <a:rPr lang="cs-CZ" dirty="0" smtClean="0"/>
              <a:t>jízdáren</a:t>
            </a:r>
          </a:p>
          <a:p>
            <a:r>
              <a:rPr lang="cs-CZ" dirty="0" smtClean="0"/>
              <a:t>v </a:t>
            </a:r>
            <a:r>
              <a:rPr lang="cs-CZ" dirty="0"/>
              <a:t>krásné přírodě </a:t>
            </a:r>
            <a:r>
              <a:rPr lang="cs-CZ" dirty="0" smtClean="0"/>
              <a:t>je radost </a:t>
            </a:r>
            <a:r>
              <a:rPr lang="cs-CZ" dirty="0"/>
              <a:t>rybařit, houbařit, jsou zde </a:t>
            </a:r>
            <a:r>
              <a:rPr lang="cs-CZ" dirty="0" smtClean="0"/>
              <a:t>ideální </a:t>
            </a:r>
            <a:r>
              <a:rPr lang="cs-CZ" dirty="0"/>
              <a:t>podmínky pro </a:t>
            </a:r>
            <a:r>
              <a:rPr lang="cs-CZ" dirty="0" smtClean="0"/>
              <a:t>myslivost</a:t>
            </a:r>
          </a:p>
          <a:p>
            <a:r>
              <a:rPr lang="cs-CZ" dirty="0" smtClean="0"/>
              <a:t>vyhlídkové </a:t>
            </a:r>
            <a:r>
              <a:rPr lang="cs-CZ" dirty="0"/>
              <a:t>lety </a:t>
            </a:r>
            <a:r>
              <a:rPr lang="cs-CZ" dirty="0" smtClean="0"/>
              <a:t>umožní </a:t>
            </a:r>
            <a:r>
              <a:rPr lang="cs-CZ" dirty="0"/>
              <a:t>pozorovat nádhernou krajinu z ptačí </a:t>
            </a:r>
            <a:r>
              <a:rPr lang="cs-CZ" dirty="0" smtClean="0"/>
              <a:t>perspektivy</a:t>
            </a:r>
            <a:endParaRPr lang="cs-CZ" dirty="0"/>
          </a:p>
          <a:p>
            <a:r>
              <a:rPr lang="cs-CZ" dirty="0" smtClean="0"/>
              <a:t>region </a:t>
            </a:r>
            <a:r>
              <a:rPr lang="cs-CZ" dirty="0"/>
              <a:t>Český ráj nabízí vhodné podmínky také pro zimní </a:t>
            </a:r>
            <a:r>
              <a:rPr lang="cs-CZ" dirty="0" smtClean="0"/>
              <a:t>sporty - k </a:t>
            </a:r>
            <a:r>
              <a:rPr lang="cs-CZ" dirty="0"/>
              <a:t>dispozici </a:t>
            </a:r>
            <a:r>
              <a:rPr lang="cs-CZ" dirty="0" smtClean="0"/>
              <a:t>jsou </a:t>
            </a:r>
            <a:r>
              <a:rPr lang="cs-CZ" dirty="0"/>
              <a:t>sjezdovky s lyžařskými vleky, běžecké tratě a zimní </a:t>
            </a:r>
            <a:r>
              <a:rPr lang="cs-CZ" dirty="0" smtClean="0"/>
              <a:t>stadiony</a:t>
            </a:r>
          </a:p>
        </p:txBody>
      </p:sp>
    </p:spTree>
    <p:extLst>
      <p:ext uri="{BB962C8B-B14F-4D97-AF65-F5344CB8AC3E}">
        <p14:creationId xmlns:p14="http://schemas.microsoft.com/office/powerpoint/2010/main" val="35511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Nicole Kyncl,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93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344054"/>
            <a:ext cx="10018713" cy="1752599"/>
          </a:xfrm>
        </p:spPr>
        <p:txBody>
          <a:bodyPr>
            <a:normAutofit/>
          </a:bodyPr>
          <a:lstStyle/>
          <a:p>
            <a:r>
              <a:rPr lang="cs-CZ" sz="4800" dirty="0"/>
              <a:t>Ing. Henry Kyncl – Komerční slévárna šedé a tvárné litiny Turnov a.s.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85818"/>
            <a:ext cx="10018713" cy="4608945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ostavena v 70. letech, zprivatizována v roce </a:t>
            </a:r>
            <a:r>
              <a:rPr lang="cs-CZ" dirty="0" smtClean="0"/>
              <a:t>1997, od roku 2010 a.s.</a:t>
            </a:r>
            <a:endParaRPr lang="cs-CZ" dirty="0" smtClean="0"/>
          </a:p>
          <a:p>
            <a:r>
              <a:rPr lang="cs-CZ" dirty="0" smtClean="0"/>
              <a:t>SORTIMENT</a:t>
            </a:r>
            <a:r>
              <a:rPr lang="cs-CZ" dirty="0"/>
              <a:t>: </a:t>
            </a:r>
            <a:r>
              <a:rPr lang="cs-CZ" dirty="0" smtClean="0"/>
              <a:t>litiny </a:t>
            </a:r>
            <a:r>
              <a:rPr lang="cs-CZ" dirty="0"/>
              <a:t>s lupínkovým a kuličkovým </a:t>
            </a:r>
            <a:r>
              <a:rPr lang="cs-CZ" dirty="0" smtClean="0"/>
              <a:t>grafitem + </a:t>
            </a:r>
            <a:r>
              <a:rPr lang="cs-CZ" dirty="0"/>
              <a:t>speciální legované litiny s přídavkem </a:t>
            </a:r>
            <a:r>
              <a:rPr lang="cs-CZ" dirty="0" err="1"/>
              <a:t>Mo</a:t>
            </a:r>
            <a:r>
              <a:rPr lang="cs-CZ" dirty="0"/>
              <a:t>, Ni, </a:t>
            </a:r>
            <a:r>
              <a:rPr lang="cs-CZ" dirty="0" err="1"/>
              <a:t>Cr</a:t>
            </a:r>
            <a:r>
              <a:rPr lang="cs-CZ" dirty="0"/>
              <a:t>, Ti, V </a:t>
            </a:r>
            <a:endParaRPr lang="cs-CZ" dirty="0" smtClean="0"/>
          </a:p>
          <a:p>
            <a:r>
              <a:rPr lang="cs-CZ" dirty="0" smtClean="0"/>
              <a:t>PRODUKCE: 2500 </a:t>
            </a:r>
            <a:r>
              <a:rPr lang="cs-CZ" dirty="0"/>
              <a:t>tun litinových odlitků ročně v kusových, malosériových a středně-sériových zakázkách</a:t>
            </a:r>
          </a:p>
          <a:p>
            <a:r>
              <a:rPr lang="cs-CZ" dirty="0" smtClean="0"/>
              <a:t>OBRAT: přes 150 mil. </a:t>
            </a:r>
            <a:r>
              <a:rPr lang="cs-CZ" dirty="0" smtClean="0"/>
              <a:t>Kč</a:t>
            </a:r>
          </a:p>
          <a:p>
            <a:r>
              <a:rPr lang="cs-CZ" dirty="0" smtClean="0"/>
              <a:t>ODBYT</a:t>
            </a:r>
            <a:r>
              <a:rPr lang="cs-CZ" dirty="0" smtClean="0"/>
              <a:t>: 47% </a:t>
            </a:r>
            <a:r>
              <a:rPr lang="cs-CZ" dirty="0" smtClean="0"/>
              <a:t>CZ</a:t>
            </a:r>
            <a:r>
              <a:rPr lang="cs-CZ" dirty="0" smtClean="0"/>
              <a:t>, </a:t>
            </a:r>
            <a:r>
              <a:rPr lang="cs-CZ" dirty="0" smtClean="0"/>
              <a:t>31% </a:t>
            </a:r>
            <a:r>
              <a:rPr lang="en-US" dirty="0" smtClean="0"/>
              <a:t>D</a:t>
            </a:r>
            <a:r>
              <a:rPr lang="cs-CZ" dirty="0" smtClean="0"/>
              <a:t>, 21% </a:t>
            </a:r>
            <a:r>
              <a:rPr lang="en-US" dirty="0" smtClean="0"/>
              <a:t>CH</a:t>
            </a:r>
            <a:r>
              <a:rPr lang="cs-CZ" dirty="0" smtClean="0"/>
              <a:t>, 1% - </a:t>
            </a:r>
            <a:r>
              <a:rPr lang="en-US" dirty="0" smtClean="0"/>
              <a:t>AT</a:t>
            </a:r>
            <a:r>
              <a:rPr lang="cs-CZ" dirty="0" smtClean="0"/>
              <a:t>, </a:t>
            </a:r>
            <a:r>
              <a:rPr lang="en-US" dirty="0" smtClean="0"/>
              <a:t>HU</a:t>
            </a:r>
            <a:r>
              <a:rPr lang="cs-CZ" dirty="0" smtClean="0"/>
              <a:t>, </a:t>
            </a:r>
            <a:r>
              <a:rPr lang="en-US" dirty="0" smtClean="0"/>
              <a:t>FR</a:t>
            </a:r>
            <a:r>
              <a:rPr lang="cs-CZ" dirty="0" smtClean="0"/>
              <a:t>, </a:t>
            </a:r>
            <a:r>
              <a:rPr lang="en-US" dirty="0" smtClean="0"/>
              <a:t>US</a:t>
            </a:r>
            <a:r>
              <a:rPr lang="cs-CZ" dirty="0" smtClean="0"/>
              <a:t>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45654"/>
            <a:ext cx="10018713" cy="912091"/>
          </a:xfrm>
        </p:spPr>
        <p:txBody>
          <a:bodyPr/>
          <a:lstStyle/>
          <a:p>
            <a:r>
              <a:rPr lang="cs-CZ" dirty="0" smtClean="0"/>
              <a:t>Využití odlitků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77819"/>
            <a:ext cx="10018713" cy="4313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Šedá litina (litina s lupínkovým grafitem)</a:t>
            </a:r>
          </a:p>
          <a:p>
            <a:r>
              <a:rPr lang="cs-CZ" dirty="0" smtClean="0"/>
              <a:t>odlitky </a:t>
            </a:r>
            <a:r>
              <a:rPr lang="cs-CZ" dirty="0"/>
              <a:t>určené pro obráběcí stroje</a:t>
            </a:r>
            <a:r>
              <a:rPr lang="cs-CZ" dirty="0" smtClean="0"/>
              <a:t>, </a:t>
            </a:r>
            <a:r>
              <a:rPr lang="cs-CZ" dirty="0"/>
              <a:t>hydraulická a vakuová zařízení, textilní stroje a </a:t>
            </a:r>
            <a:r>
              <a:rPr lang="cs-CZ" dirty="0" smtClean="0"/>
              <a:t>kompresory</a:t>
            </a:r>
          </a:p>
          <a:p>
            <a:pPr marL="0" indent="0">
              <a:buNone/>
            </a:pPr>
            <a:r>
              <a:rPr lang="cs-CZ" b="1" dirty="0" smtClean="0"/>
              <a:t>Tvárná litina (litina s kuličkovým grafitem)</a:t>
            </a:r>
          </a:p>
          <a:p>
            <a:r>
              <a:rPr lang="cs-CZ" dirty="0" smtClean="0"/>
              <a:t>složité</a:t>
            </a:r>
            <a:r>
              <a:rPr lang="cs-CZ" dirty="0"/>
              <a:t>, vysoce pevnostně a dynamicky namáhané odlitky a bezpečnostní dílce různých strojních </a:t>
            </a:r>
            <a:r>
              <a:rPr lang="cs-CZ" dirty="0" smtClean="0"/>
              <a:t>zařízení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Speciálně legované litiny </a:t>
            </a:r>
            <a:r>
              <a:rPr lang="cs-CZ" b="1" dirty="0"/>
              <a:t>(s přídavkem </a:t>
            </a:r>
            <a:r>
              <a:rPr lang="cs-CZ" b="1" dirty="0" err="1"/>
              <a:t>Mo</a:t>
            </a:r>
            <a:r>
              <a:rPr lang="cs-CZ" b="1" dirty="0"/>
              <a:t>, Ni, </a:t>
            </a:r>
            <a:r>
              <a:rPr lang="cs-CZ" b="1" dirty="0" err="1"/>
              <a:t>Cr</a:t>
            </a:r>
            <a:r>
              <a:rPr lang="cs-CZ" b="1" dirty="0"/>
              <a:t>, Ti, V</a:t>
            </a:r>
            <a:r>
              <a:rPr lang="cs-CZ" b="1" dirty="0" smtClean="0"/>
              <a:t>)</a:t>
            </a:r>
          </a:p>
          <a:p>
            <a:r>
              <a:rPr lang="cs-CZ" dirty="0" smtClean="0"/>
              <a:t>využití </a:t>
            </a:r>
            <a:r>
              <a:rPr lang="cs-CZ" dirty="0"/>
              <a:t>v oblasti odlitků extrémně namáhaných žárem, otěrem, nárazy za nízkých teplot a v chemicky agresivním </a:t>
            </a:r>
            <a:r>
              <a:rPr lang="cs-CZ" dirty="0" smtClean="0"/>
              <a:t>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296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45654"/>
            <a:ext cx="10018713" cy="912091"/>
          </a:xfrm>
        </p:spPr>
        <p:txBody>
          <a:bodyPr/>
          <a:lstStyle/>
          <a:p>
            <a:r>
              <a:rPr lang="cs-CZ" dirty="0" smtClean="0"/>
              <a:t>Výrobní vybavení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77819"/>
            <a:ext cx="10018713" cy="43133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Modelárna</a:t>
            </a:r>
          </a:p>
          <a:p>
            <a:r>
              <a:rPr lang="cs-CZ" dirty="0" smtClean="0"/>
              <a:t>výroba </a:t>
            </a:r>
            <a:r>
              <a:rPr lang="cs-CZ" dirty="0"/>
              <a:t>a opravy jednoduchých dřevěných, </a:t>
            </a:r>
            <a:r>
              <a:rPr lang="cs-CZ" dirty="0" smtClean="0"/>
              <a:t>epoxidových </a:t>
            </a:r>
            <a:r>
              <a:rPr lang="cs-CZ" dirty="0"/>
              <a:t>a kovových modelových </a:t>
            </a:r>
            <a:r>
              <a:rPr lang="cs-CZ" dirty="0" smtClean="0"/>
              <a:t>zařízení</a:t>
            </a:r>
          </a:p>
          <a:p>
            <a:pPr marL="0" indent="0">
              <a:buNone/>
            </a:pPr>
            <a:r>
              <a:rPr lang="cs-CZ" b="1" dirty="0" smtClean="0"/>
              <a:t>Jaderna</a:t>
            </a:r>
          </a:p>
          <a:p>
            <a:pPr lvl="0"/>
            <a:r>
              <a:rPr lang="cs-CZ" dirty="0"/>
              <a:t>vstřelovací karuselový automat COLD-BOX, systém BICOR - jádra </a:t>
            </a:r>
            <a:r>
              <a:rPr lang="cs-CZ" dirty="0" smtClean="0"/>
              <a:t>15L</a:t>
            </a:r>
            <a:endParaRPr lang="cs-CZ" dirty="0"/>
          </a:p>
          <a:p>
            <a:pPr lvl="0"/>
            <a:r>
              <a:rPr lang="cs-CZ" dirty="0"/>
              <a:t>vstřelovací automat COLD-BOX, systém KSA - jádra </a:t>
            </a:r>
            <a:r>
              <a:rPr lang="cs-CZ" dirty="0" smtClean="0"/>
              <a:t>25L</a:t>
            </a:r>
            <a:endParaRPr lang="cs-CZ" dirty="0"/>
          </a:p>
          <a:p>
            <a:pPr lvl="0"/>
            <a:r>
              <a:rPr lang="cs-CZ" dirty="0"/>
              <a:t>automatická přípravna jádrového písku, systém </a:t>
            </a:r>
            <a:r>
              <a:rPr lang="cs-CZ" dirty="0" smtClean="0"/>
              <a:t>LÜBER</a:t>
            </a:r>
            <a:endParaRPr lang="cs-CZ" dirty="0"/>
          </a:p>
          <a:p>
            <a:pPr lvl="0"/>
            <a:r>
              <a:rPr lang="cs-CZ" dirty="0"/>
              <a:t>automatická pračka </a:t>
            </a:r>
            <a:r>
              <a:rPr lang="cs-CZ" dirty="0" smtClean="0"/>
              <a:t>aminu</a:t>
            </a:r>
            <a:endParaRPr lang="cs-CZ" dirty="0"/>
          </a:p>
          <a:p>
            <a:pPr lvl="0"/>
            <a:r>
              <a:rPr lang="cs-CZ" dirty="0"/>
              <a:t>ruční jádra na systému </a:t>
            </a:r>
            <a:r>
              <a:rPr lang="cs-CZ" dirty="0" smtClean="0"/>
              <a:t>ALPHASET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81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45654"/>
            <a:ext cx="10018713" cy="912091"/>
          </a:xfrm>
        </p:spPr>
        <p:txBody>
          <a:bodyPr/>
          <a:lstStyle/>
          <a:p>
            <a:r>
              <a:rPr lang="cs-CZ" dirty="0" smtClean="0"/>
              <a:t>Výrobní vybavení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77819"/>
            <a:ext cx="10018713" cy="4313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Přípravna písku</a:t>
            </a:r>
          </a:p>
          <a:p>
            <a:r>
              <a:rPr lang="cs-CZ" dirty="0" smtClean="0"/>
              <a:t>kolový </a:t>
            </a:r>
            <a:r>
              <a:rPr lang="cs-CZ" dirty="0" smtClean="0"/>
              <a:t>mísič Škoda 600</a:t>
            </a:r>
          </a:p>
          <a:p>
            <a:r>
              <a:rPr lang="cs-CZ" dirty="0" smtClean="0"/>
              <a:t>vířivý </a:t>
            </a:r>
            <a:r>
              <a:rPr lang="cs-CZ" dirty="0" smtClean="0"/>
              <a:t>mísič AMK 800</a:t>
            </a:r>
          </a:p>
          <a:p>
            <a:r>
              <a:rPr lang="cs-CZ" dirty="0" smtClean="0"/>
              <a:t>žlabový </a:t>
            </a:r>
            <a:r>
              <a:rPr lang="cs-CZ" dirty="0" smtClean="0"/>
              <a:t>mísič –výkon 8t / hod</a:t>
            </a:r>
          </a:p>
          <a:p>
            <a:pPr marL="0" indent="0">
              <a:buNone/>
            </a:pPr>
            <a:r>
              <a:rPr lang="cs-CZ" b="1" dirty="0" smtClean="0"/>
              <a:t>Formovny</a:t>
            </a:r>
          </a:p>
          <a:p>
            <a:pPr lvl="0"/>
            <a:r>
              <a:rPr lang="cs-CZ" dirty="0" smtClean="0"/>
              <a:t>70% automatická </a:t>
            </a:r>
            <a:r>
              <a:rPr lang="cs-CZ" dirty="0"/>
              <a:t>formovací </a:t>
            </a:r>
            <a:r>
              <a:rPr lang="cs-CZ" dirty="0" smtClean="0"/>
              <a:t>linka FORMTEC</a:t>
            </a:r>
          </a:p>
          <a:p>
            <a:pPr lvl="0"/>
            <a:r>
              <a:rPr lang="cs-CZ" dirty="0" smtClean="0"/>
              <a:t>20</a:t>
            </a:r>
            <a:r>
              <a:rPr lang="cs-CZ" dirty="0"/>
              <a:t>% </a:t>
            </a:r>
            <a:r>
              <a:rPr lang="cs-CZ" dirty="0" smtClean="0"/>
              <a:t>strojní formování – </a:t>
            </a:r>
            <a:r>
              <a:rPr lang="cs-CZ" dirty="0" smtClean="0"/>
              <a:t>FOROMAT </a:t>
            </a:r>
            <a:r>
              <a:rPr lang="cs-CZ" dirty="0" smtClean="0"/>
              <a:t>20 a 40</a:t>
            </a:r>
          </a:p>
          <a:p>
            <a:pPr lvl="0"/>
            <a:r>
              <a:rPr lang="cs-CZ" dirty="0" smtClean="0"/>
              <a:t>10</a:t>
            </a:r>
            <a:r>
              <a:rPr lang="cs-CZ" dirty="0"/>
              <a:t>% </a:t>
            </a:r>
            <a:r>
              <a:rPr lang="cs-CZ" dirty="0" smtClean="0"/>
              <a:t>ruční formování</a:t>
            </a:r>
          </a:p>
        </p:txBody>
      </p:sp>
    </p:spTree>
    <p:extLst>
      <p:ext uri="{BB962C8B-B14F-4D97-AF65-F5344CB8AC3E}">
        <p14:creationId xmlns:p14="http://schemas.microsoft.com/office/powerpoint/2010/main" val="66170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45654"/>
            <a:ext cx="10018713" cy="912091"/>
          </a:xfrm>
        </p:spPr>
        <p:txBody>
          <a:bodyPr/>
          <a:lstStyle/>
          <a:p>
            <a:r>
              <a:rPr lang="cs-CZ" dirty="0" smtClean="0"/>
              <a:t>Výrobní vybavení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77819"/>
            <a:ext cx="10018713" cy="431338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/>
              <a:t>Tavírna</a:t>
            </a:r>
            <a:endParaRPr lang="cs-CZ" b="1" dirty="0"/>
          </a:p>
          <a:p>
            <a:r>
              <a:rPr lang="cs-CZ" dirty="0" smtClean="0"/>
              <a:t>2 středofrekvenční </a:t>
            </a:r>
            <a:r>
              <a:rPr lang="cs-CZ" dirty="0"/>
              <a:t>indukční pece o obsahu kelímku 500 </a:t>
            </a:r>
            <a:r>
              <a:rPr lang="cs-CZ" dirty="0" smtClean="0"/>
              <a:t>kg</a:t>
            </a:r>
          </a:p>
          <a:p>
            <a:r>
              <a:rPr lang="cs-CZ" dirty="0" smtClean="0"/>
              <a:t>1 </a:t>
            </a:r>
            <a:r>
              <a:rPr lang="cs-CZ" dirty="0"/>
              <a:t>středofrekvenční indukční pec ABB o obsahu kelímku 1000 </a:t>
            </a:r>
            <a:r>
              <a:rPr lang="cs-CZ" dirty="0" smtClean="0"/>
              <a:t>kg</a:t>
            </a:r>
          </a:p>
          <a:p>
            <a:r>
              <a:rPr lang="cs-CZ" dirty="0" smtClean="0"/>
              <a:t>5 t </a:t>
            </a:r>
            <a:r>
              <a:rPr lang="cs-CZ" dirty="0"/>
              <a:t>elektrické </a:t>
            </a:r>
            <a:r>
              <a:rPr lang="cs-CZ" dirty="0" smtClean="0"/>
              <a:t>předpecí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Cídírna</a:t>
            </a:r>
          </a:p>
          <a:p>
            <a:r>
              <a:rPr lang="cs-CZ" dirty="0" smtClean="0"/>
              <a:t>tři </a:t>
            </a:r>
            <a:r>
              <a:rPr lang="cs-CZ" dirty="0"/>
              <a:t>typy tryskacího zařízení – závěsný </a:t>
            </a:r>
            <a:r>
              <a:rPr lang="cs-CZ" dirty="0" smtClean="0"/>
              <a:t>(stromečkový</a:t>
            </a:r>
            <a:r>
              <a:rPr lang="cs-CZ" dirty="0"/>
              <a:t>), stolový a bubnový </a:t>
            </a:r>
            <a:r>
              <a:rPr lang="cs-CZ" dirty="0" smtClean="0"/>
              <a:t>tryskač</a:t>
            </a:r>
          </a:p>
          <a:p>
            <a:r>
              <a:rPr lang="cs-CZ" dirty="0"/>
              <a:t>5</a:t>
            </a:r>
            <a:r>
              <a:rPr lang="cs-CZ" dirty="0" smtClean="0"/>
              <a:t> párů </a:t>
            </a:r>
            <a:r>
              <a:rPr lang="cs-CZ" dirty="0"/>
              <a:t>stojanových </a:t>
            </a:r>
            <a:r>
              <a:rPr lang="cs-CZ" dirty="0" smtClean="0"/>
              <a:t>brusů, 1 závěsný</a:t>
            </a:r>
          </a:p>
          <a:p>
            <a:r>
              <a:rPr lang="cs-CZ" dirty="0" smtClean="0"/>
              <a:t>12 pracovišť </a:t>
            </a:r>
            <a:r>
              <a:rPr lang="cs-CZ" dirty="0"/>
              <a:t>k ručnímu dobroušení odlitků pomocí </a:t>
            </a:r>
            <a:r>
              <a:rPr lang="cs-CZ" dirty="0" smtClean="0"/>
              <a:t>brusek </a:t>
            </a:r>
            <a:r>
              <a:rPr lang="cs-CZ" dirty="0"/>
              <a:t>na tlakový </a:t>
            </a:r>
            <a:r>
              <a:rPr lang="cs-CZ" dirty="0" smtClean="0"/>
              <a:t>vzduch</a:t>
            </a:r>
          </a:p>
          <a:p>
            <a:r>
              <a:rPr lang="cs-CZ" dirty="0"/>
              <a:t>v</a:t>
            </a:r>
            <a:r>
              <a:rPr lang="cs-CZ" dirty="0" smtClean="0"/>
              <a:t>yužití vězňů z věznice Valdice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1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45654"/>
            <a:ext cx="10018713" cy="912091"/>
          </a:xfrm>
        </p:spPr>
        <p:txBody>
          <a:bodyPr/>
          <a:lstStyle/>
          <a:p>
            <a:r>
              <a:rPr lang="cs-CZ" dirty="0" smtClean="0"/>
              <a:t>Finální úpravy a zajištění kvality odlitků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77818"/>
            <a:ext cx="10018713" cy="50245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Povrchové úpravy</a:t>
            </a:r>
          </a:p>
          <a:p>
            <a:r>
              <a:rPr lang="cs-CZ" dirty="0"/>
              <a:t>b</a:t>
            </a:r>
            <a:r>
              <a:rPr lang="cs-CZ" dirty="0" smtClean="0"/>
              <a:t>arvení – máčení, stříkání</a:t>
            </a:r>
          </a:p>
          <a:p>
            <a:r>
              <a:rPr lang="cs-CZ" dirty="0" smtClean="0"/>
              <a:t>žíhání </a:t>
            </a:r>
          </a:p>
          <a:p>
            <a:pPr marL="0" indent="0">
              <a:buNone/>
            </a:pPr>
            <a:r>
              <a:rPr lang="cs-CZ" b="1" dirty="0" smtClean="0"/>
              <a:t>Řízení kvality</a:t>
            </a:r>
            <a:endParaRPr lang="cs-CZ" b="1" dirty="0"/>
          </a:p>
          <a:p>
            <a:r>
              <a:rPr lang="cs-CZ" dirty="0"/>
              <a:t>kontrola nataveného materiálu - </a:t>
            </a:r>
            <a:r>
              <a:rPr lang="cs-CZ" dirty="0" smtClean="0"/>
              <a:t>spektrální kvantometr </a:t>
            </a:r>
            <a:r>
              <a:rPr lang="cs-CZ" dirty="0"/>
              <a:t>LECO-GDS 750</a:t>
            </a:r>
          </a:p>
          <a:p>
            <a:r>
              <a:rPr lang="cs-CZ" dirty="0"/>
              <a:t>laboratoř – chemická, mechanická a písková</a:t>
            </a:r>
          </a:p>
          <a:p>
            <a:r>
              <a:rPr lang="cs-CZ" dirty="0" smtClean="0"/>
              <a:t>certifikáty: </a:t>
            </a:r>
          </a:p>
          <a:p>
            <a:pPr lvl="1"/>
            <a:r>
              <a:rPr lang="cs-CZ" dirty="0" smtClean="0"/>
              <a:t>ISO 9001:2009</a:t>
            </a:r>
          </a:p>
          <a:p>
            <a:pPr lvl="1"/>
            <a:r>
              <a:rPr lang="cs-CZ" dirty="0" err="1" smtClean="0"/>
              <a:t>Lloyd‘s</a:t>
            </a:r>
            <a:r>
              <a:rPr lang="cs-CZ" dirty="0" smtClean="0"/>
              <a:t> </a:t>
            </a:r>
            <a:r>
              <a:rPr lang="cs-CZ" dirty="0"/>
              <a:t>Registr - výrobkový certifikát na odlitky z šedé </a:t>
            </a:r>
            <a:r>
              <a:rPr lang="cs-CZ" dirty="0" smtClean="0"/>
              <a:t>litiny</a:t>
            </a:r>
          </a:p>
          <a:p>
            <a:pPr lvl="1"/>
            <a:r>
              <a:rPr lang="cs-CZ" dirty="0" smtClean="0"/>
              <a:t>TÜV </a:t>
            </a:r>
            <a:r>
              <a:rPr lang="cs-CZ" dirty="0"/>
              <a:t>certifikát na tlakové nádoby z tvárné litiny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514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344054"/>
            <a:ext cx="10018713" cy="1752599"/>
          </a:xfrm>
        </p:spPr>
        <p:txBody>
          <a:bodyPr>
            <a:normAutofit/>
          </a:bodyPr>
          <a:lstStyle/>
          <a:p>
            <a:r>
              <a:rPr lang="cs-CZ" sz="9600" dirty="0" smtClean="0"/>
              <a:t>ČESKÝ RÁJ</a:t>
            </a:r>
            <a:endParaRPr lang="cs-CZ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85818"/>
            <a:ext cx="10018713" cy="4608945"/>
          </a:xfrm>
        </p:spPr>
        <p:txBody>
          <a:bodyPr>
            <a:normAutofit/>
          </a:bodyPr>
          <a:lstStyle/>
          <a:p>
            <a:r>
              <a:rPr lang="cs-CZ" dirty="0" smtClean="0"/>
              <a:t>území je </a:t>
            </a:r>
            <a:r>
              <a:rPr lang="cs-CZ" dirty="0"/>
              <a:t>přibližně ohraničeno městy: Sobotka, Mnichovo Hradiště, Sychrov, Frýdštejn, Železný Brod, Semily, Lomnice nad Popelkou, Železnice a </a:t>
            </a:r>
            <a:r>
              <a:rPr lang="cs-CZ" dirty="0" smtClean="0"/>
              <a:t>Jičín</a:t>
            </a:r>
          </a:p>
          <a:p>
            <a:r>
              <a:rPr lang="cs-CZ" dirty="0"/>
              <a:t>z</a:t>
            </a:r>
            <a:r>
              <a:rPr lang="cs-CZ" dirty="0" smtClean="0"/>
              <a:t>a </a:t>
            </a:r>
            <a:r>
              <a:rPr lang="cs-CZ" dirty="0"/>
              <a:t>"srdce Českého ráje" je tradičně </a:t>
            </a:r>
            <a:r>
              <a:rPr lang="cs-CZ" dirty="0" smtClean="0"/>
              <a:t>považováno město Turnov</a:t>
            </a:r>
          </a:p>
          <a:p>
            <a:r>
              <a:rPr lang="cs-CZ" dirty="0" smtClean="0"/>
              <a:t>je </a:t>
            </a:r>
            <a:r>
              <a:rPr lang="cs-CZ" dirty="0"/>
              <a:t>také název pro </a:t>
            </a:r>
            <a:r>
              <a:rPr lang="cs-CZ" dirty="0" smtClean="0"/>
              <a:t>CHKO, jež </a:t>
            </a:r>
            <a:r>
              <a:rPr lang="cs-CZ" dirty="0"/>
              <a:t>obsahuje pouze tři menší nespojitá území v rámci větší pomyslné oblasti turistického regionu Český </a:t>
            </a:r>
            <a:r>
              <a:rPr lang="cs-CZ" dirty="0" smtClean="0"/>
              <a:t>ráj</a:t>
            </a:r>
          </a:p>
          <a:p>
            <a:r>
              <a:rPr lang="cs-CZ" dirty="0"/>
              <a:t>hlavními dominantami kraje je hora </a:t>
            </a:r>
            <a:r>
              <a:rPr lang="cs-CZ" dirty="0" err="1"/>
              <a:t>Kozákov</a:t>
            </a:r>
            <a:r>
              <a:rPr lang="cs-CZ" dirty="0"/>
              <a:t> a zřícenina hradu </a:t>
            </a:r>
            <a:r>
              <a:rPr lang="cs-CZ" dirty="0" smtClean="0"/>
              <a:t>Trosky</a:t>
            </a:r>
          </a:p>
          <a:p>
            <a:r>
              <a:rPr lang="cs-CZ" dirty="0" smtClean="0"/>
              <a:t>významná </a:t>
            </a:r>
            <a:r>
              <a:rPr lang="cs-CZ" dirty="0"/>
              <a:t>jsou také skalní města, především Prachovské skály, </a:t>
            </a:r>
            <a:r>
              <a:rPr lang="cs-CZ" dirty="0" err="1"/>
              <a:t>Příhrazské</a:t>
            </a:r>
            <a:r>
              <a:rPr lang="cs-CZ" dirty="0"/>
              <a:t> skály, </a:t>
            </a:r>
            <a:r>
              <a:rPr lang="cs-CZ" dirty="0" err="1"/>
              <a:t>Hruboskalsko</a:t>
            </a:r>
            <a:r>
              <a:rPr lang="cs-CZ" dirty="0"/>
              <a:t> a rybníky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20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45654"/>
            <a:ext cx="10018713" cy="912091"/>
          </a:xfrm>
        </p:spPr>
        <p:txBody>
          <a:bodyPr/>
          <a:lstStyle/>
          <a:p>
            <a:r>
              <a:rPr lang="cs-CZ" dirty="0" smtClean="0"/>
              <a:t>Přírodní zajímavosti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77818"/>
            <a:ext cx="10018713" cy="50245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dirty="0"/>
              <a:t>Českém ráji </a:t>
            </a:r>
            <a:r>
              <a:rPr lang="cs-CZ" dirty="0" smtClean="0"/>
              <a:t>lze nalézt </a:t>
            </a:r>
            <a:r>
              <a:rPr lang="cs-CZ" dirty="0"/>
              <a:t>mnoho přírodních </a:t>
            </a:r>
            <a:r>
              <a:rPr lang="cs-CZ" dirty="0" smtClean="0"/>
              <a:t>zajímavostí - bohatství </a:t>
            </a:r>
            <a:r>
              <a:rPr lang="cs-CZ" dirty="0"/>
              <a:t>přírody se zde snoubí s rozmanitostí přírodních </a:t>
            </a:r>
            <a:r>
              <a:rPr lang="cs-CZ" dirty="0" smtClean="0"/>
              <a:t>krás:</a:t>
            </a:r>
            <a:endParaRPr lang="cs-CZ" dirty="0"/>
          </a:p>
          <a:p>
            <a:r>
              <a:rPr lang="cs-CZ" b="1" dirty="0" smtClean="0"/>
              <a:t>Skalní města </a:t>
            </a:r>
            <a:r>
              <a:rPr lang="cs-CZ" dirty="0" err="1"/>
              <a:t>Hruboskalsko</a:t>
            </a:r>
            <a:r>
              <a:rPr lang="cs-CZ" dirty="0"/>
              <a:t>, Klokočské a Betlémské Skály, Prachovské skály, Borecké skály, </a:t>
            </a:r>
            <a:r>
              <a:rPr lang="cs-CZ" dirty="0" err="1"/>
              <a:t>Ddrábovna</a:t>
            </a:r>
            <a:r>
              <a:rPr lang="cs-CZ" dirty="0"/>
              <a:t>, Kalich – </a:t>
            </a:r>
            <a:r>
              <a:rPr lang="cs-CZ" dirty="0" err="1"/>
              <a:t>Chléviště</a:t>
            </a:r>
            <a:r>
              <a:rPr lang="cs-CZ" dirty="0"/>
              <a:t>, </a:t>
            </a:r>
            <a:r>
              <a:rPr lang="cs-CZ" dirty="0" err="1"/>
              <a:t>Příhrazské</a:t>
            </a:r>
            <a:r>
              <a:rPr lang="cs-CZ" dirty="0"/>
              <a:t> skály, Sokol, </a:t>
            </a:r>
            <a:r>
              <a:rPr lang="cs-CZ" dirty="0" smtClean="0"/>
              <a:t>Suché </a:t>
            </a:r>
            <a:r>
              <a:rPr lang="cs-CZ" dirty="0"/>
              <a:t>skály, Vranovský hřeben </a:t>
            </a:r>
            <a:r>
              <a:rPr lang="cs-CZ" b="1" dirty="0"/>
              <a:t>jsou doslova rájem pro horolezce a pěší </a:t>
            </a:r>
            <a:r>
              <a:rPr lang="cs-CZ" b="1" dirty="0" smtClean="0"/>
              <a:t>turisty.</a:t>
            </a:r>
            <a:endParaRPr lang="cs-CZ" dirty="0"/>
          </a:p>
          <a:p>
            <a:r>
              <a:rPr lang="cs-CZ" b="1" dirty="0" smtClean="0"/>
              <a:t>Rozhledny</a:t>
            </a:r>
            <a:r>
              <a:rPr lang="cs-CZ" dirty="0" smtClean="0"/>
              <a:t> </a:t>
            </a:r>
            <a:r>
              <a:rPr lang="cs-CZ" dirty="0" err="1" smtClean="0"/>
              <a:t>Kozákov</a:t>
            </a:r>
            <a:r>
              <a:rPr lang="cs-CZ" dirty="0"/>
              <a:t>, Kopanina, </a:t>
            </a:r>
            <a:r>
              <a:rPr lang="cs-CZ" dirty="0" smtClean="0"/>
              <a:t>Hlavatice, </a:t>
            </a:r>
            <a:r>
              <a:rPr lang="cs-CZ" dirty="0" err="1" smtClean="0"/>
              <a:t>Čeřovka</a:t>
            </a:r>
            <a:r>
              <a:rPr lang="cs-CZ" dirty="0"/>
              <a:t>, Měděnec, Mužský, Tábor, </a:t>
            </a:r>
            <a:r>
              <a:rPr lang="cs-CZ" dirty="0" err="1" smtClean="0"/>
              <a:t>Zebín</a:t>
            </a:r>
            <a:r>
              <a:rPr lang="cs-CZ" dirty="0" smtClean="0"/>
              <a:t>  </a:t>
            </a:r>
            <a:r>
              <a:rPr lang="cs-CZ" b="1" dirty="0"/>
              <a:t>umožní pohled na nádhernou čistou přírodu Českého </a:t>
            </a:r>
            <a:r>
              <a:rPr lang="cs-CZ" b="1" dirty="0" smtClean="0"/>
              <a:t>ráje.</a:t>
            </a:r>
            <a:endParaRPr lang="cs-CZ" dirty="0"/>
          </a:p>
          <a:p>
            <a:r>
              <a:rPr lang="cs-CZ" dirty="0" err="1" smtClean="0"/>
              <a:t>Podtrosecká</a:t>
            </a:r>
            <a:r>
              <a:rPr lang="cs-CZ" dirty="0" smtClean="0"/>
              <a:t> </a:t>
            </a:r>
            <a:r>
              <a:rPr lang="cs-CZ" b="1" dirty="0"/>
              <a:t>údolí</a:t>
            </a:r>
            <a:r>
              <a:rPr lang="cs-CZ" dirty="0"/>
              <a:t>, Bartošova pec – </a:t>
            </a:r>
            <a:r>
              <a:rPr lang="cs-CZ" dirty="0" err="1"/>
              <a:t>Ondříkovické</a:t>
            </a:r>
            <a:r>
              <a:rPr lang="cs-CZ" dirty="0"/>
              <a:t> </a:t>
            </a:r>
            <a:r>
              <a:rPr lang="cs-CZ" b="1" dirty="0"/>
              <a:t>propadání</a:t>
            </a:r>
            <a:r>
              <a:rPr lang="cs-CZ" dirty="0" smtClean="0"/>
              <a:t>, Údolí Jizery a galerie, údolí </a:t>
            </a:r>
            <a:r>
              <a:rPr lang="cs-CZ" dirty="0" err="1" smtClean="0"/>
              <a:t>Plakánek</a:t>
            </a:r>
            <a:r>
              <a:rPr lang="cs-CZ" dirty="0" smtClean="0"/>
              <a:t>, </a:t>
            </a:r>
            <a:r>
              <a:rPr lang="cs-CZ" b="1" dirty="0" smtClean="0"/>
              <a:t>okouzlí </a:t>
            </a:r>
            <a:r>
              <a:rPr lang="cs-CZ" b="1" dirty="0"/>
              <a:t>okolní přírodou stejně jako </a:t>
            </a:r>
            <a:r>
              <a:rPr lang="cs-CZ" b="1" dirty="0" smtClean="0"/>
              <a:t>rybníky </a:t>
            </a:r>
            <a:r>
              <a:rPr lang="cs-CZ" dirty="0"/>
              <a:t>Žabakor, Jezírko pod Táborem </a:t>
            </a:r>
            <a:r>
              <a:rPr lang="cs-CZ" dirty="0" smtClean="0"/>
              <a:t>, Věžický </a:t>
            </a:r>
            <a:r>
              <a:rPr lang="cs-CZ" dirty="0"/>
              <a:t>rybník, Jinolické rybníky, Bílý rybník, Černý rybník</a:t>
            </a:r>
            <a:r>
              <a:rPr lang="cs-CZ" dirty="0" smtClean="0"/>
              <a:t>, </a:t>
            </a:r>
            <a:r>
              <a:rPr lang="cs-CZ" dirty="0"/>
              <a:t>ale i </a:t>
            </a:r>
            <a:r>
              <a:rPr lang="cs-CZ" b="1" dirty="0"/>
              <a:t>potoky</a:t>
            </a:r>
            <a:r>
              <a:rPr lang="cs-CZ" dirty="0"/>
              <a:t> Libuňka a Žehrovka.</a:t>
            </a:r>
          </a:p>
          <a:p>
            <a:r>
              <a:rPr lang="cs-CZ" b="1" dirty="0" smtClean="0"/>
              <a:t>spousta </a:t>
            </a:r>
            <a:r>
              <a:rPr lang="cs-CZ" b="1" dirty="0"/>
              <a:t>dalších přírodních zajímavostí</a:t>
            </a:r>
            <a:r>
              <a:rPr lang="cs-CZ" dirty="0"/>
              <a:t>, k nimž patří například </a:t>
            </a:r>
            <a:r>
              <a:rPr lang="cs-CZ" dirty="0" err="1"/>
              <a:t>Bozkovské</a:t>
            </a:r>
            <a:r>
              <a:rPr lang="cs-CZ" dirty="0"/>
              <a:t> dolomitové jeskyně, </a:t>
            </a:r>
            <a:r>
              <a:rPr lang="cs-CZ" dirty="0" err="1"/>
              <a:t>Káčov</a:t>
            </a:r>
            <a:r>
              <a:rPr lang="cs-CZ" dirty="0"/>
              <a:t>, Libosad, </a:t>
            </a:r>
            <a:r>
              <a:rPr lang="cs-CZ" dirty="0" err="1"/>
              <a:t>Rváčov</a:t>
            </a:r>
            <a:r>
              <a:rPr lang="cs-CZ" dirty="0"/>
              <a:t>, Semtínská </a:t>
            </a:r>
            <a:r>
              <a:rPr lang="cs-CZ" dirty="0" smtClean="0"/>
              <a:t>a </a:t>
            </a:r>
            <a:r>
              <a:rPr lang="cs-CZ" dirty="0" err="1" smtClean="0"/>
              <a:t>Tatobitská</a:t>
            </a:r>
            <a:r>
              <a:rPr lang="cs-CZ" dirty="0" smtClean="0"/>
              <a:t> </a:t>
            </a:r>
            <a:r>
              <a:rPr lang="cs-CZ" dirty="0" smtClean="0"/>
              <a:t>lípa.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6333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413</TotalTime>
  <Words>945</Words>
  <Application>Microsoft Office PowerPoint</Application>
  <PresentationFormat>Widescreen</PresentationFormat>
  <Paragraphs>86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Corbel</vt:lpstr>
      <vt:lpstr>Parallax</vt:lpstr>
      <vt:lpstr>Prezentace slévárny a Českého ráje</vt:lpstr>
      <vt:lpstr>Ing. Henry Kyncl – Komerční slévárna šedé a tvárné litiny Turnov a.s.</vt:lpstr>
      <vt:lpstr>Využití odlitků</vt:lpstr>
      <vt:lpstr>Výrobní vybavení </vt:lpstr>
      <vt:lpstr>Výrobní vybavení </vt:lpstr>
      <vt:lpstr>Výrobní vybavení </vt:lpstr>
      <vt:lpstr>Finální úpravy a zajištění kvality odlitků</vt:lpstr>
      <vt:lpstr>ČESKÝ RÁJ</vt:lpstr>
      <vt:lpstr>Přírodní zajímavosti</vt:lpstr>
      <vt:lpstr>Historické a kulturní památky</vt:lpstr>
      <vt:lpstr>Aktivní turistika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OMEZENÍ  V OBLASTI PLÁNOVÁNÍ A ŘÍZENÍ SLÉVÁRENSKÉ VÝROBY</dc:title>
  <dc:creator>Nicole Kyncl</dc:creator>
  <cp:lastModifiedBy>Nicole Kyncl</cp:lastModifiedBy>
  <cp:revision>47</cp:revision>
  <cp:lastPrinted>2014-12-04T13:50:01Z</cp:lastPrinted>
  <dcterms:created xsi:type="dcterms:W3CDTF">2014-12-01T17:33:48Z</dcterms:created>
  <dcterms:modified xsi:type="dcterms:W3CDTF">2016-06-13T21:44:06Z</dcterms:modified>
</cp:coreProperties>
</file>