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0" r:id="rId7"/>
    <p:sldId id="261" r:id="rId8"/>
    <p:sldId id="262" r:id="rId9"/>
    <p:sldId id="264" r:id="rId10"/>
    <p:sldId id="266" r:id="rId11"/>
    <p:sldId id="267" r:id="rId12"/>
    <p:sldId id="268" r:id="rId13"/>
    <p:sldId id="270" r:id="rId14"/>
    <p:sldId id="271" r:id="rId15"/>
    <p:sldId id="269" r:id="rId1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9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74" d="100"/>
          <a:sy n="74" d="100"/>
        </p:scale>
        <p:origin x="-1074" y="-90"/>
      </p:cViewPr>
      <p:guideLst>
        <p:guide orient="horz" pos="129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Broušení - N</a:t>
            </a:r>
            <a:r>
              <a:rPr lang="cs-CZ"/>
              <a:t>h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'Podle pracovišť'!$AY$4</c:f>
              <c:strCache>
                <c:ptCount val="1"/>
                <c:pt idx="0">
                  <c:v>Vybito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'Podle pracovišť'!$AZ$3:$BE$3</c:f>
              <c:strCache>
                <c:ptCount val="6"/>
                <c:pt idx="0">
                  <c:v>Červen</c:v>
                </c:pt>
                <c:pt idx="1">
                  <c:v>Červenec</c:v>
                </c:pt>
                <c:pt idx="2">
                  <c:v>33.týden</c:v>
                </c:pt>
                <c:pt idx="3">
                  <c:v>34.týden</c:v>
                </c:pt>
                <c:pt idx="4">
                  <c:v>35.týden</c:v>
                </c:pt>
                <c:pt idx="5">
                  <c:v>Srpen</c:v>
                </c:pt>
              </c:strCache>
            </c:strRef>
          </c:cat>
          <c:val>
            <c:numRef>
              <c:f>'Podle pracovišť'!$AZ$4:$BE$4</c:f>
              <c:numCache>
                <c:formatCode>#,##0.00</c:formatCode>
                <c:ptCount val="6"/>
                <c:pt idx="0">
                  <c:v>30.166666666666671</c:v>
                </c:pt>
                <c:pt idx="1">
                  <c:v>39.75</c:v>
                </c:pt>
                <c:pt idx="2">
                  <c:v>48</c:v>
                </c:pt>
                <c:pt idx="3">
                  <c:v>38.833333333333336</c:v>
                </c:pt>
                <c:pt idx="4">
                  <c:v>3</c:v>
                </c:pt>
                <c:pt idx="5">
                  <c:v>1.5</c:v>
                </c:pt>
              </c:numCache>
            </c:numRef>
          </c:val>
        </c:ser>
        <c:ser>
          <c:idx val="1"/>
          <c:order val="1"/>
          <c:tx>
            <c:strRef>
              <c:f>'Podle pracovišť'!$AY$5</c:f>
              <c:strCache>
                <c:ptCount val="1"/>
                <c:pt idx="0">
                  <c:v>Připraveno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'Podle pracovišť'!$AZ$3:$BE$3</c:f>
              <c:strCache>
                <c:ptCount val="6"/>
                <c:pt idx="0">
                  <c:v>Červen</c:v>
                </c:pt>
                <c:pt idx="1">
                  <c:v>Červenec</c:v>
                </c:pt>
                <c:pt idx="2">
                  <c:v>33.týden</c:v>
                </c:pt>
                <c:pt idx="3">
                  <c:v>34.týden</c:v>
                </c:pt>
                <c:pt idx="4">
                  <c:v>35.týden</c:v>
                </c:pt>
                <c:pt idx="5">
                  <c:v>Srpen</c:v>
                </c:pt>
              </c:strCache>
            </c:strRef>
          </c:cat>
          <c:val>
            <c:numRef>
              <c:f>'Podle pracovišť'!$AZ$5:$BE$5</c:f>
              <c:numCache>
                <c:formatCode>#,##0.00</c:formatCode>
                <c:ptCount val="6"/>
                <c:pt idx="0">
                  <c:v>2.416666666666667</c:v>
                </c:pt>
                <c:pt idx="1">
                  <c:v>35.400000000000006</c:v>
                </c:pt>
                <c:pt idx="2">
                  <c:v>24.916666666666671</c:v>
                </c:pt>
                <c:pt idx="3">
                  <c:v>20.333333333333336</c:v>
                </c:pt>
                <c:pt idx="4">
                  <c:v>1.75</c:v>
                </c:pt>
                <c:pt idx="5">
                  <c:v>3.5833333333333339</c:v>
                </c:pt>
              </c:numCache>
            </c:numRef>
          </c:val>
        </c:ser>
        <c:ser>
          <c:idx val="2"/>
          <c:order val="2"/>
          <c:tx>
            <c:strRef>
              <c:f>'Podle pracovišť'!$AY$6</c:f>
              <c:strCache>
                <c:ptCount val="1"/>
                <c:pt idx="0">
                  <c:v>Nevybito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'Podle pracovišť'!$AZ$3:$BE$3</c:f>
              <c:strCache>
                <c:ptCount val="6"/>
                <c:pt idx="0">
                  <c:v>Červen</c:v>
                </c:pt>
                <c:pt idx="1">
                  <c:v>Červenec</c:v>
                </c:pt>
                <c:pt idx="2">
                  <c:v>33.týden</c:v>
                </c:pt>
                <c:pt idx="3">
                  <c:v>34.týden</c:v>
                </c:pt>
                <c:pt idx="4">
                  <c:v>35.týden</c:v>
                </c:pt>
                <c:pt idx="5">
                  <c:v>Srpen</c:v>
                </c:pt>
              </c:strCache>
            </c:strRef>
          </c:cat>
          <c:val>
            <c:numRef>
              <c:f>'Podle pracovišť'!$AZ$6:$BE$6</c:f>
              <c:numCache>
                <c:formatCode>#,##0.00</c:formatCode>
                <c:ptCount val="6"/>
                <c:pt idx="0">
                  <c:v>0</c:v>
                </c:pt>
                <c:pt idx="1">
                  <c:v>1.8333333333333386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0.6666666666666663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27936"/>
        <c:axId val="8329472"/>
      </c:barChart>
      <c:catAx>
        <c:axId val="8327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329472"/>
        <c:crosses val="autoZero"/>
        <c:auto val="1"/>
        <c:lblAlgn val="ctr"/>
        <c:lblOffset val="100"/>
        <c:noMultiLvlLbl val="0"/>
      </c:catAx>
      <c:valAx>
        <c:axId val="832947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83279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SPOTŘEBA</a:t>
            </a:r>
            <a:r>
              <a:rPr lang="cs-CZ" baseline="0"/>
              <a:t> ČASU K TUNA  NA SHV</a:t>
            </a:r>
            <a:endParaRPr lang="cs-CZ"/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'BR porovnání 15-16'!$H$63</c:f>
              <c:strCache>
                <c:ptCount val="1"/>
                <c:pt idx="0">
                  <c:v>tuny SHV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numRef>
              <c:f>'BR porovnání 15-16'!$G$64:$G$82</c:f>
              <c:numCache>
                <c:formatCode>mmm\-yy</c:formatCode>
                <c:ptCount val="19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</c:numCache>
            </c:numRef>
          </c:cat>
          <c:val>
            <c:numRef>
              <c:f>'BR porovnání 15-16'!$H$64:$H$82</c:f>
              <c:numCache>
                <c:formatCode>General</c:formatCode>
                <c:ptCount val="19"/>
                <c:pt idx="0">
                  <c:v>274</c:v>
                </c:pt>
                <c:pt idx="1">
                  <c:v>164</c:v>
                </c:pt>
                <c:pt idx="2">
                  <c:v>267</c:v>
                </c:pt>
                <c:pt idx="3">
                  <c:v>184</c:v>
                </c:pt>
                <c:pt idx="4">
                  <c:v>257</c:v>
                </c:pt>
                <c:pt idx="5">
                  <c:v>282</c:v>
                </c:pt>
                <c:pt idx="6">
                  <c:v>196</c:v>
                </c:pt>
                <c:pt idx="7">
                  <c:v>164</c:v>
                </c:pt>
                <c:pt idx="8">
                  <c:v>197.54</c:v>
                </c:pt>
                <c:pt idx="9">
                  <c:v>200.7</c:v>
                </c:pt>
                <c:pt idx="10">
                  <c:v>101.07</c:v>
                </c:pt>
                <c:pt idx="11">
                  <c:v>171.46</c:v>
                </c:pt>
                <c:pt idx="12" formatCode="0.00">
                  <c:v>256.65300000000002</c:v>
                </c:pt>
                <c:pt idx="13">
                  <c:v>147.1</c:v>
                </c:pt>
                <c:pt idx="14">
                  <c:v>317.09199999999998</c:v>
                </c:pt>
                <c:pt idx="15">
                  <c:v>234.45</c:v>
                </c:pt>
                <c:pt idx="16">
                  <c:v>228.4</c:v>
                </c:pt>
                <c:pt idx="17">
                  <c:v>194.22</c:v>
                </c:pt>
                <c:pt idx="18">
                  <c:v>156.19999999999999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'BR porovnání 15-16'!$I$63</c:f>
              <c:strCache>
                <c:ptCount val="1"/>
                <c:pt idx="0">
                  <c:v>čas celkem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numRef>
              <c:f>'BR porovnání 15-16'!$G$64:$G$82</c:f>
              <c:numCache>
                <c:formatCode>mmm\-yy</c:formatCode>
                <c:ptCount val="19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</c:numCache>
            </c:numRef>
          </c:cat>
          <c:val>
            <c:numRef>
              <c:f>'BR porovnání 15-16'!$I$64:$I$82</c:f>
              <c:numCache>
                <c:formatCode>0.00</c:formatCode>
                <c:ptCount val="19"/>
                <c:pt idx="0">
                  <c:v>4654.5833333333339</c:v>
                </c:pt>
                <c:pt idx="1">
                  <c:v>3591.416666666667</c:v>
                </c:pt>
                <c:pt idx="2">
                  <c:v>4040.2</c:v>
                </c:pt>
                <c:pt idx="3">
                  <c:v>3604.4833333333336</c:v>
                </c:pt>
                <c:pt idx="4">
                  <c:v>3086.4833333333336</c:v>
                </c:pt>
                <c:pt idx="5">
                  <c:v>3475.1833333333334</c:v>
                </c:pt>
                <c:pt idx="6">
                  <c:v>3340.25</c:v>
                </c:pt>
                <c:pt idx="7">
                  <c:v>2117.5833333333335</c:v>
                </c:pt>
                <c:pt idx="8">
                  <c:v>1884</c:v>
                </c:pt>
                <c:pt idx="9">
                  <c:v>2617.0500000000002</c:v>
                </c:pt>
                <c:pt idx="10">
                  <c:v>2528.1800000000003</c:v>
                </c:pt>
                <c:pt idx="11">
                  <c:v>951</c:v>
                </c:pt>
                <c:pt idx="12">
                  <c:v>1624</c:v>
                </c:pt>
                <c:pt idx="13">
                  <c:v>2026.1</c:v>
                </c:pt>
                <c:pt idx="14">
                  <c:v>2366.7200000000003</c:v>
                </c:pt>
                <c:pt idx="15">
                  <c:v>1718.6999999999998</c:v>
                </c:pt>
                <c:pt idx="16">
                  <c:v>1543</c:v>
                </c:pt>
                <c:pt idx="17" formatCode="General">
                  <c:v>978.1</c:v>
                </c:pt>
                <c:pt idx="18" formatCode="General">
                  <c:v>1016.1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40320"/>
        <c:axId val="10850304"/>
        <c:axId val="8314368"/>
      </c:line3DChart>
      <c:dateAx>
        <c:axId val="1084032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50304"/>
        <c:crosses val="autoZero"/>
        <c:auto val="1"/>
        <c:lblOffset val="100"/>
        <c:baseTimeUnit val="months"/>
      </c:dateAx>
      <c:valAx>
        <c:axId val="1085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40320"/>
        <c:crosses val="autoZero"/>
        <c:crossBetween val="between"/>
      </c:valAx>
      <c:serAx>
        <c:axId val="83143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50304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5BB14-C606-41EC-B3FE-6239773B3FE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597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5F9C0-A0A7-4066-AC69-69F2508D40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799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3F099-A8D9-4867-AB24-5D6AC39F32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250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151ED-0549-4320-A1B3-E4AFFF8B25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131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5EA0A-A1E5-46E2-B569-B1A18CF672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8990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9570D-3600-4753-932A-424DBC677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692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3B2B6-B4DB-46D2-AA2C-9D507FC3E5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73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7721B-8301-4132-A305-3AD3A205EE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53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4B6C9-8B0A-4370-B4DE-78E85C20B5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472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1C9B1-8792-49FE-B961-00B8DD0CEC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1060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BE0D8-6740-4ABA-8235-1678076530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9560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C4A9E37-65C6-4001-9CB0-113904583C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top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left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357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bottom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2339975" y="333375"/>
            <a:ext cx="4752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 smtClean="0"/>
              <a:t>SNÍŽOVÁNÍ NÁKLADŮ</a:t>
            </a:r>
            <a:endParaRPr lang="cs-CZ" alt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46" y="2276872"/>
            <a:ext cx="4422031" cy="409939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63688" y="764632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SNÍŽOVÁNÍ NÁKLADŮ – CESTA KE ZVÝŠENÍ KONKURENCESCHOPNOSTI</a:t>
            </a:r>
            <a:endParaRPr lang="cs-CZ" sz="2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7544" y="651406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Reinhold Lasák, Ing. Jan Mokrý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op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left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357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bottom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339975" y="333375"/>
            <a:ext cx="475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 smtClean="0"/>
              <a:t>Výsledek </a:t>
            </a:r>
            <a:r>
              <a:rPr lang="cs-CZ" altLang="cs-CZ" sz="2000" b="1" dirty="0"/>
              <a:t>na DSO 2013-2016</a:t>
            </a:r>
            <a:endParaRPr lang="en-US" altLang="cs-CZ" sz="2000" b="1" dirty="0"/>
          </a:p>
        </p:txBody>
      </p:sp>
      <p:pic>
        <p:nvPicPr>
          <p:cNvPr id="9222" name="Picture 6" descr="cis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0"/>
            <a:ext cx="100806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908050"/>
            <a:ext cx="83693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3044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op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left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357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bottom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339975" y="333375"/>
            <a:ext cx="475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Kvalita odlitků na DSO 2013-2016</a:t>
            </a:r>
            <a:endParaRPr lang="en-US" altLang="cs-CZ" sz="2000" b="1"/>
          </a:p>
        </p:txBody>
      </p:sp>
      <p:pic>
        <p:nvPicPr>
          <p:cNvPr id="11270" name="Picture 6" descr="cis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0"/>
            <a:ext cx="100806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908050"/>
            <a:ext cx="83693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635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top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left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357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bottom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2337619" y="325437"/>
            <a:ext cx="4752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 smtClean="0"/>
              <a:t>ZÁVĚR?</a:t>
            </a:r>
            <a:endParaRPr lang="cs-CZ" altLang="cs-CZ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2411760" y="1340768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PRÁCE S LIDMI – PROCES, KTERÝ NIKDY NEKONČÍ….</a:t>
            </a:r>
            <a:endParaRPr lang="cs-CZ" sz="2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27238" y="5805264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DĚKUJI ZA POZORNOST</a:t>
            </a:r>
            <a:endParaRPr lang="cs-CZ" sz="20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83768" y="3212976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ŘÍZENÍ JE DOBRÉ, POKUD FUNGUJE, ALE VEDENÍ JE CESTOU K VÍTĚZSTVÍ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49757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top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left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357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bottom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699792" y="1052736"/>
            <a:ext cx="2180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Co s tím?</a:t>
            </a:r>
            <a:endParaRPr lang="cs-CZ" sz="28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04206"/>
            <a:ext cx="5040560" cy="37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top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left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357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bottom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83768" y="1196752"/>
            <a:ext cx="61926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Víme všichni - co máme dělat?</a:t>
            </a:r>
          </a:p>
          <a:p>
            <a:r>
              <a:rPr lang="cs-CZ" sz="2000" b="1" dirty="0"/>
              <a:t>	 </a:t>
            </a:r>
            <a:r>
              <a:rPr lang="cs-CZ" sz="2000" b="1" dirty="0" smtClean="0"/>
              <a:t>         - jak to máme dělat?</a:t>
            </a:r>
          </a:p>
          <a:p>
            <a:r>
              <a:rPr lang="cs-CZ" sz="2000" b="1" dirty="0"/>
              <a:t>	 </a:t>
            </a:r>
            <a:r>
              <a:rPr lang="cs-CZ" sz="2000" b="1" dirty="0" smtClean="0"/>
              <a:t>         - kolik nás to stojí?</a:t>
            </a:r>
          </a:p>
          <a:p>
            <a:r>
              <a:rPr lang="cs-CZ" sz="2000" b="1" dirty="0"/>
              <a:t>	</a:t>
            </a:r>
            <a:r>
              <a:rPr lang="cs-CZ" sz="2000" b="1" dirty="0" smtClean="0"/>
              <a:t>         </a:t>
            </a:r>
          </a:p>
          <a:p>
            <a:endParaRPr lang="cs-CZ" sz="2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483768" y="3573016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Podřízení - nám musí rozumět co po nich chceme</a:t>
            </a:r>
          </a:p>
          <a:p>
            <a:r>
              <a:rPr lang="cs-CZ" b="1" dirty="0"/>
              <a:t>	</a:t>
            </a:r>
            <a:r>
              <a:rPr lang="cs-CZ" b="1" dirty="0" smtClean="0"/>
              <a:t>   - musíme jim umět vysvětlit jak to mají dělat</a:t>
            </a:r>
          </a:p>
          <a:p>
            <a:r>
              <a:rPr lang="cs-CZ" b="1" dirty="0"/>
              <a:t>	</a:t>
            </a:r>
            <a:r>
              <a:rPr lang="cs-CZ" b="1" dirty="0" smtClean="0"/>
              <a:t>   - musíme jim umět vysvětlit kolik nás co stojí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6230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top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left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357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bottom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99792" y="119675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Plán</a:t>
            </a:r>
            <a:endParaRPr lang="cs-CZ" sz="2000" b="1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425352"/>
              </p:ext>
            </p:extLst>
          </p:nvPr>
        </p:nvGraphicFramePr>
        <p:xfrm>
          <a:off x="3275856" y="1708150"/>
          <a:ext cx="4422650" cy="1360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8906"/>
                <a:gridCol w="503309"/>
                <a:gridCol w="622087"/>
                <a:gridCol w="622087"/>
                <a:gridCol w="622087"/>
                <a:gridCol w="622087"/>
                <a:gridCol w="622087"/>
              </a:tblGrid>
              <a:tr h="255388"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Broušení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(Nh)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95087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Červen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Červenec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33.týden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34.týden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35.týden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Srpen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300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Vybito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30,17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39,75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48,00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38,83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3,00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1,50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433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Připraveno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2,42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35,40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24,92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20,33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1,75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3,58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300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Nevybito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1,83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0,67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5572890"/>
              </p:ext>
            </p:extLst>
          </p:nvPr>
        </p:nvGraphicFramePr>
        <p:xfrm>
          <a:off x="3059832" y="3236913"/>
          <a:ext cx="4638675" cy="200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2699792" y="359569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CO MÁME DĚLAT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8830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top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left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357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bottom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43808" y="126876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POSTUPY + VIZUALIZACE</a:t>
            </a:r>
            <a:endParaRPr lang="cs-CZ" sz="2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131840" y="322818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JAK TO MÁME DĚLAT</a:t>
            </a:r>
            <a:endParaRPr lang="cs-CZ" sz="2000" b="1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418274"/>
              </p:ext>
            </p:extLst>
          </p:nvPr>
        </p:nvGraphicFramePr>
        <p:xfrm>
          <a:off x="3136106" y="2051254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6" imgW="5667334" imgH="8019987" progId="AcroExch.Document.DC">
                  <p:embed/>
                </p:oleObj>
              </mc:Choice>
              <mc:Fallback>
                <p:oleObj name="Acrobat Document" r:id="rId6" imgW="5667334" imgH="801998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36106" y="2051254"/>
                        <a:ext cx="28717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558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top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left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357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bottom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2339975" y="333375"/>
            <a:ext cx="47529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 b="1" dirty="0" smtClean="0"/>
              <a:t>KOLIK NÁS TO STOJÍ</a:t>
            </a:r>
            <a:endParaRPr lang="cs-CZ" altLang="cs-CZ" sz="20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3131840" y="1196752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 smtClean="0"/>
              <a:t>TÝDENÍ MEETING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PORADY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REPORTY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80034"/>
            <a:ext cx="4153644" cy="23260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38" y="2165176"/>
            <a:ext cx="3517745" cy="234089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63688" y="472514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TAKTO NE!</a:t>
            </a:r>
            <a:endParaRPr lang="cs-CZ" sz="2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676373" y="4725144"/>
            <a:ext cx="2833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TAKTO ANO!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7774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top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left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357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bottom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2339975" y="333375"/>
            <a:ext cx="4752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 smtClean="0"/>
              <a:t>VÝSLEDEK</a:t>
            </a:r>
            <a:endParaRPr lang="cs-CZ" altLang="cs-CZ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63688" y="2562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" name="Objek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2410793"/>
              </p:ext>
            </p:extLst>
          </p:nvPr>
        </p:nvGraphicFramePr>
        <p:xfrm>
          <a:off x="1896641" y="2562225"/>
          <a:ext cx="5123631" cy="309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Chart" r:id="rId7" imgW="4584589" imgH="2755631" progId="Excel.Chart.8">
                  <p:embed/>
                </p:oleObj>
              </mc:Choice>
              <mc:Fallback>
                <p:oleObj name="Chart" r:id="rId7" imgW="4584589" imgH="2755631" progId="Excel.Chart.8">
                  <p:embed/>
                  <p:pic>
                    <p:nvPicPr>
                      <p:cNvPr id="0" name="Graf 1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6641" y="2562225"/>
                        <a:ext cx="5123631" cy="30990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3688" y="1094681"/>
            <a:ext cx="6229649" cy="136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3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top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left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357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bottom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23727" y="1844823"/>
            <a:ext cx="100601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" name="Objek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233996"/>
              </p:ext>
            </p:extLst>
          </p:nvPr>
        </p:nvGraphicFramePr>
        <p:xfrm>
          <a:off x="2123728" y="1844824"/>
          <a:ext cx="5040560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Chart" r:id="rId7" imgW="4584589" imgH="2755631" progId="Excel.Chart.8">
                  <p:embed/>
                </p:oleObj>
              </mc:Choice>
              <mc:Fallback>
                <p:oleObj name="Chart" r:id="rId7" imgW="4584589" imgH="2755631" progId="Excel.Chart.8">
                  <p:embed/>
                  <p:pic>
                    <p:nvPicPr>
                      <p:cNvPr id="0" name="Graf 1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844824"/>
                        <a:ext cx="5040560" cy="36724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3635896" y="40466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VÝSLEDEK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4111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top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left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357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bottom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2286000" y="352425"/>
            <a:ext cx="4752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 smtClean="0"/>
              <a:t>VÝSLEDK</a:t>
            </a:r>
            <a:endParaRPr lang="cs-CZ" altLang="cs-CZ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309117" y="1426567"/>
            <a:ext cx="1075990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3200241"/>
              </p:ext>
            </p:extLst>
          </p:nvPr>
        </p:nvGraphicFramePr>
        <p:xfrm>
          <a:off x="2286000" y="1196752"/>
          <a:ext cx="574238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6457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iv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Šablona - Prezentace VS [jen pro čtení] [režim kompatibility]" id="{D6AB8823-7A04-4BE5-A738-90D2E8885AE5}" vid="{728D8849-20F6-41CE-835C-3270DD76F8E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A04C6E48C331348BC6894920DCCF4A1" ma:contentTypeVersion="0" ma:contentTypeDescription="Vytvořit nový dokument" ma:contentTypeScope="" ma:versionID="6c404117fcfef5edfff6a73e8c9774b7">
  <xsd:schema xmlns:xsd="http://www.w3.org/2001/XMLSchema" xmlns:p="http://schemas.microsoft.com/office/2006/metadata/properties" targetNamespace="http://schemas.microsoft.com/office/2006/metadata/properties" ma:root="true" ma:fieldsID="6e09d84638f9847586fe3e45fca2917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 ma:readOnly="true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5DECD7-AAA3-45B1-80EA-A4A82FA48B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24B9709-4CB2-4D7A-B5F9-1DFEA536AC2A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87FBCF09-109E-4D53-80A4-C20A4CD79DA5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Šablona - Prezentace VS</Template>
  <TotalTime>192</TotalTime>
  <Words>142</Words>
  <Application>Microsoft Office PowerPoint</Application>
  <PresentationFormat>Předvádění na obrazovce (4:3)</PresentationFormat>
  <Paragraphs>61</Paragraphs>
  <Slides>12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Motiv Office</vt:lpstr>
      <vt:lpstr>Acrobat Document</vt:lpstr>
      <vt:lpstr>Chart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Agentura API s.r.o.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Lasák Reinhold</dc:creator>
  <cp:lastModifiedBy>PC</cp:lastModifiedBy>
  <cp:revision>17</cp:revision>
  <dcterms:created xsi:type="dcterms:W3CDTF">2016-09-14T09:41:50Z</dcterms:created>
  <dcterms:modified xsi:type="dcterms:W3CDTF">2016-10-25T06:32:20Z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Dokument</vt:lpwstr>
  </property>
</Properties>
</file>