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charts/chart3.xml" ContentType="application/vnd.openxmlformats-officedocument.drawingml.chart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charts/chart4.xml" ContentType="application/vnd.openxmlformats-officedocument.drawingml.chart+xml"/>
  <Override PartName="/ppt/theme/themeOverride9.xml" ContentType="application/vnd.openxmlformats-officedocument.themeOverride+xml"/>
  <Override PartName="/ppt/charts/chart5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0"/>
  </p:handoutMasterIdLst>
  <p:sldIdLst>
    <p:sldId id="256" r:id="rId2"/>
    <p:sldId id="301" r:id="rId3"/>
    <p:sldId id="309" r:id="rId4"/>
    <p:sldId id="310" r:id="rId5"/>
    <p:sldId id="311" r:id="rId6"/>
    <p:sldId id="312" r:id="rId7"/>
    <p:sldId id="313" r:id="rId8"/>
    <p:sldId id="307" r:id="rId9"/>
    <p:sldId id="314" r:id="rId10"/>
    <p:sldId id="271" r:id="rId11"/>
    <p:sldId id="315" r:id="rId12"/>
    <p:sldId id="272" r:id="rId13"/>
    <p:sldId id="316" r:id="rId14"/>
    <p:sldId id="317" r:id="rId15"/>
    <p:sldId id="318" r:id="rId16"/>
    <p:sldId id="331" r:id="rId17"/>
    <p:sldId id="319" r:id="rId18"/>
    <p:sldId id="332" r:id="rId19"/>
    <p:sldId id="321" r:id="rId20"/>
    <p:sldId id="322" r:id="rId21"/>
    <p:sldId id="323" r:id="rId22"/>
    <p:sldId id="326" r:id="rId23"/>
    <p:sldId id="333" r:id="rId24"/>
    <p:sldId id="327" r:id="rId25"/>
    <p:sldId id="334" r:id="rId26"/>
    <p:sldId id="328" r:id="rId27"/>
    <p:sldId id="329" r:id="rId28"/>
    <p:sldId id="330" r:id="rId29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3300"/>
    <a:srgbClr val="006600"/>
    <a:srgbClr val="CCFFFF"/>
    <a:srgbClr val="66FFFF"/>
    <a:srgbClr val="99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 autoAdjust="0"/>
  </p:normalViewPr>
  <p:slideViewPr>
    <p:cSldViewPr>
      <p:cViewPr>
        <p:scale>
          <a:sx n="81" d="100"/>
          <a:sy n="81" d="100"/>
        </p:scale>
        <p:origin x="-12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lokalni\Podklady%20k%20prezentaci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7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9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List1!$A$2</c:f>
              <c:strCache>
                <c:ptCount val="1"/>
                <c:pt idx="0">
                  <c:v>obvinění</c:v>
                </c:pt>
              </c:strCache>
            </c:strRef>
          </c:tx>
          <c:cat>
            <c:numLit>
              <c:formatCode>General</c:formatCode>
              <c:ptCount val="11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</c:numLit>
          </c:cat>
          <c:val>
            <c:numRef>
              <c:f>List1!$B$2:$L$2</c:f>
              <c:numCache>
                <c:formatCode>#,##0</c:formatCode>
                <c:ptCount val="11"/>
                <c:pt idx="0">
                  <c:v>2860</c:v>
                </c:pt>
                <c:pt idx="1">
                  <c:v>2399</c:v>
                </c:pt>
                <c:pt idx="2">
                  <c:v>2254</c:v>
                </c:pt>
                <c:pt idx="3">
                  <c:v>2402</c:v>
                </c:pt>
                <c:pt idx="4">
                  <c:v>2360</c:v>
                </c:pt>
                <c:pt idx="5">
                  <c:v>2443</c:v>
                </c:pt>
                <c:pt idx="6">
                  <c:v>2613</c:v>
                </c:pt>
                <c:pt idx="7">
                  <c:v>2183</c:v>
                </c:pt>
                <c:pt idx="8">
                  <c:v>2308</c:v>
                </c:pt>
                <c:pt idx="9">
                  <c:v>2185</c:v>
                </c:pt>
                <c:pt idx="10">
                  <c:v>1960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List1!$A$3</c:f>
              <c:strCache>
                <c:ptCount val="1"/>
                <c:pt idx="0">
                  <c:v>odsouzení</c:v>
                </c:pt>
              </c:strCache>
            </c:strRef>
          </c:tx>
          <c:cat>
            <c:numLit>
              <c:formatCode>General</c:formatCode>
              <c:ptCount val="11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</c:numLit>
          </c:cat>
          <c:val>
            <c:numRef>
              <c:f>List1!$B$3:$L$3</c:f>
              <c:numCache>
                <c:formatCode>#,##0</c:formatCode>
                <c:ptCount val="11"/>
                <c:pt idx="0">
                  <c:v>16077</c:v>
                </c:pt>
                <c:pt idx="1">
                  <c:v>16179</c:v>
                </c:pt>
                <c:pt idx="2">
                  <c:v>16647</c:v>
                </c:pt>
                <c:pt idx="3">
                  <c:v>18100</c:v>
                </c:pt>
                <c:pt idx="4">
                  <c:v>19374</c:v>
                </c:pt>
                <c:pt idx="5">
                  <c:v>19449</c:v>
                </c:pt>
                <c:pt idx="6">
                  <c:v>20541</c:v>
                </c:pt>
                <c:pt idx="7">
                  <c:v>20429</c:v>
                </c:pt>
                <c:pt idx="8">
                  <c:v>14301</c:v>
                </c:pt>
                <c:pt idx="9">
                  <c:v>16433</c:v>
                </c:pt>
                <c:pt idx="10">
                  <c:v>18850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List1!$A$4</c:f>
              <c:strCache>
                <c:ptCount val="1"/>
                <c:pt idx="0">
                  <c:v>chovanci</c:v>
                </c:pt>
              </c:strCache>
            </c:strRef>
          </c:tx>
          <c:cat>
            <c:numLit>
              <c:formatCode>General</c:formatCode>
              <c:ptCount val="11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</c:numLit>
          </c:cat>
          <c:val>
            <c:numRef>
              <c:f>List1!$B$4:$L$4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40</c:v>
                </c:pt>
                <c:pt idx="10">
                  <c:v>56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List1!$A$5</c:f>
              <c:strCache>
                <c:ptCount val="1"/>
                <c:pt idx="0">
                  <c:v>celkem</c:v>
                </c:pt>
              </c:strCache>
            </c:strRef>
          </c:tx>
          <c:cat>
            <c:numLit>
              <c:formatCode>General</c:formatCode>
              <c:ptCount val="11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</c:numLit>
          </c:cat>
          <c:val>
            <c:numRef>
              <c:f>List1!$B$5:$L$5</c:f>
              <c:numCache>
                <c:formatCode>#,##0</c:formatCode>
                <c:ptCount val="11"/>
                <c:pt idx="0">
                  <c:v>18937</c:v>
                </c:pt>
                <c:pt idx="1">
                  <c:v>18578</c:v>
                </c:pt>
                <c:pt idx="2">
                  <c:v>18901</c:v>
                </c:pt>
                <c:pt idx="3">
                  <c:v>20502</c:v>
                </c:pt>
                <c:pt idx="4">
                  <c:v>21734</c:v>
                </c:pt>
                <c:pt idx="5">
                  <c:v>21892</c:v>
                </c:pt>
                <c:pt idx="6">
                  <c:v>23154</c:v>
                </c:pt>
                <c:pt idx="7">
                  <c:v>22612</c:v>
                </c:pt>
                <c:pt idx="8">
                  <c:v>16609</c:v>
                </c:pt>
                <c:pt idx="9">
                  <c:v>18658</c:v>
                </c:pt>
                <c:pt idx="10">
                  <c:v>20866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61792"/>
        <c:axId val="37763328"/>
      </c:lineChart>
      <c:catAx>
        <c:axId val="37761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37763328"/>
        <c:crosses val="autoZero"/>
        <c:auto val="1"/>
        <c:lblAlgn val="ctr"/>
        <c:lblOffset val="100"/>
        <c:noMultiLvlLbl val="0"/>
      </c:catAx>
      <c:valAx>
        <c:axId val="377633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7761792"/>
        <c:crosses val="autoZero"/>
        <c:crossBetween val="between"/>
      </c:valAx>
    </c:plotArea>
    <c:legend>
      <c:legendPos val="r"/>
      <c:layout/>
      <c:overlay val="0"/>
      <c:spPr>
        <a:ln>
          <a:solidFill>
            <a:schemeClr val="accent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25887655782963"/>
          <c:y val="2.7561578089004175E-2"/>
          <c:w val="0.51609573699553124"/>
          <c:h val="0.83261956838728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List1!$A$27</c:f>
              <c:strCache>
                <c:ptCount val="1"/>
                <c:pt idx="0">
                  <c:v>% zaměstnanosti</c:v>
                </c:pt>
              </c:strCache>
            </c:strRef>
          </c:tx>
          <c:invertIfNegative val="0"/>
          <c:cat>
            <c:numRef>
              <c:f>List1!$B$25:$L$25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List1!$B$27:$L$27</c:f>
              <c:numCache>
                <c:formatCode>General</c:formatCode>
                <c:ptCount val="11"/>
                <c:pt idx="0">
                  <c:v>45.07</c:v>
                </c:pt>
                <c:pt idx="1">
                  <c:v>46.87</c:v>
                </c:pt>
                <c:pt idx="2">
                  <c:v>59.21</c:v>
                </c:pt>
                <c:pt idx="3">
                  <c:v>60.09</c:v>
                </c:pt>
                <c:pt idx="4">
                  <c:v>57.99</c:v>
                </c:pt>
                <c:pt idx="5">
                  <c:v>62.35</c:v>
                </c:pt>
                <c:pt idx="6">
                  <c:v>59.63</c:v>
                </c:pt>
                <c:pt idx="7">
                  <c:v>58.83</c:v>
                </c:pt>
                <c:pt idx="8">
                  <c:v>66.349999999999994</c:v>
                </c:pt>
                <c:pt idx="9">
                  <c:v>60.97</c:v>
                </c:pt>
                <c:pt idx="10">
                  <c:v>55.02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413760"/>
        <c:axId val="71415296"/>
        <c:axId val="71450112"/>
      </c:bar3DChart>
      <c:catAx>
        <c:axId val="7141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71415296"/>
        <c:crosses val="autoZero"/>
        <c:auto val="1"/>
        <c:lblAlgn val="ctr"/>
        <c:lblOffset val="600"/>
        <c:noMultiLvlLbl val="0"/>
      </c:catAx>
      <c:valAx>
        <c:axId val="7141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413760"/>
        <c:crosses val="autoZero"/>
        <c:crossBetween val="between"/>
        <c:minorUnit val="10"/>
      </c:valAx>
      <c:serAx>
        <c:axId val="71450112"/>
        <c:scaling>
          <c:orientation val="minMax"/>
        </c:scaling>
        <c:delete val="1"/>
        <c:axPos val="b"/>
        <c:majorTickMark val="out"/>
        <c:minorTickMark val="none"/>
        <c:tickLblPos val="nextTo"/>
        <c:crossAx val="71415296"/>
        <c:crosses val="autoZero"/>
      </c:serAx>
    </c:plotArea>
    <c:legend>
      <c:legendPos val="r"/>
      <c:layout>
        <c:manualLayout>
          <c:xMode val="edge"/>
          <c:yMode val="edge"/>
          <c:x val="0.69627556999239326"/>
          <c:y val="0.42756719998615672"/>
          <c:w val="0.2006821672389722"/>
          <c:h val="0.1186250827433364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List1!$A$56</c:f>
              <c:strCache>
                <c:ptCount val="1"/>
                <c:pt idx="0">
                  <c:v>celkem ods. ve Valdicích</c:v>
                </c:pt>
              </c:strCache>
            </c:strRef>
          </c:tx>
          <c:cat>
            <c:numRef>
              <c:f>List1!$B$55:$L$55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List1!$B$56:$L$56</c:f>
              <c:numCache>
                <c:formatCode>#,##0</c:formatCode>
                <c:ptCount val="11"/>
                <c:pt idx="0">
                  <c:v>1182</c:v>
                </c:pt>
                <c:pt idx="1">
                  <c:v>1153</c:v>
                </c:pt>
                <c:pt idx="2">
                  <c:v>1121</c:v>
                </c:pt>
                <c:pt idx="3">
                  <c:v>1114</c:v>
                </c:pt>
                <c:pt idx="4">
                  <c:v>1150</c:v>
                </c:pt>
                <c:pt idx="5">
                  <c:v>1146</c:v>
                </c:pt>
                <c:pt idx="6">
                  <c:v>1173</c:v>
                </c:pt>
                <c:pt idx="7">
                  <c:v>1140</c:v>
                </c:pt>
                <c:pt idx="8">
                  <c:v>940</c:v>
                </c:pt>
                <c:pt idx="9">
                  <c:v>854</c:v>
                </c:pt>
                <c:pt idx="10">
                  <c:v>920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008256"/>
        <c:axId val="73009792"/>
      </c:lineChart>
      <c:catAx>
        <c:axId val="7300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73009792"/>
        <c:crosses val="autoZero"/>
        <c:auto val="1"/>
        <c:lblAlgn val="ctr"/>
        <c:lblOffset val="200"/>
        <c:noMultiLvlLbl val="0"/>
      </c:catAx>
      <c:valAx>
        <c:axId val="73009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73008256"/>
        <c:crosses val="autoZero"/>
        <c:crossBetween val="between"/>
      </c:valAx>
    </c:plotArea>
    <c:legend>
      <c:legendPos val="r"/>
      <c:layout/>
      <c:overlay val="0"/>
      <c:spPr>
        <a:ln>
          <a:solidFill>
            <a:schemeClr val="accent1"/>
          </a:solidFill>
        </a:ln>
      </c:spPr>
    </c:legend>
    <c:plotVisOnly val="1"/>
    <c:dispBlanksAs val="gap"/>
    <c:showDLblsOverMax val="0"/>
  </c:chart>
  <c:spPr>
    <a:ln cmpd="dbl">
      <a:solidFill>
        <a:srgbClr val="464646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34951881014872"/>
          <c:y val="7.4548702245552642E-2"/>
          <c:w val="0.51609573699553124"/>
          <c:h val="0.8326195683872849"/>
        </c:manualLayout>
      </c:layout>
      <c:bar3DChart>
        <c:barDir val="col"/>
        <c:grouping val="standard"/>
        <c:varyColors val="0"/>
        <c:ser>
          <c:idx val="1"/>
          <c:order val="0"/>
          <c:tx>
            <c:v>% zaměstnanosti ve VS ČR</c:v>
          </c:tx>
          <c:invertIfNegative val="0"/>
          <c:cat>
            <c:numRef>
              <c:f>List1!$B$25:$L$25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List1!$B$27:$L$27</c:f>
              <c:numCache>
                <c:formatCode>General</c:formatCode>
                <c:ptCount val="11"/>
                <c:pt idx="0">
                  <c:v>45.07</c:v>
                </c:pt>
                <c:pt idx="1">
                  <c:v>46.87</c:v>
                </c:pt>
                <c:pt idx="2">
                  <c:v>59.21</c:v>
                </c:pt>
                <c:pt idx="3">
                  <c:v>60.09</c:v>
                </c:pt>
                <c:pt idx="4">
                  <c:v>57.99</c:v>
                </c:pt>
                <c:pt idx="5">
                  <c:v>62.35</c:v>
                </c:pt>
                <c:pt idx="6">
                  <c:v>59.63</c:v>
                </c:pt>
                <c:pt idx="7">
                  <c:v>58.83</c:v>
                </c:pt>
                <c:pt idx="8">
                  <c:v>66.349999999999994</c:v>
                </c:pt>
                <c:pt idx="9">
                  <c:v>60.97</c:v>
                </c:pt>
                <c:pt idx="10">
                  <c:v>55.02</c:v>
                </c:pt>
              </c:numCache>
            </c:numRef>
          </c:val>
        </c:ser>
        <c:ser>
          <c:idx val="0"/>
          <c:order val="1"/>
          <c:tx>
            <c:strRef>
              <c:f>List1!$A$57</c:f>
              <c:strCache>
                <c:ptCount val="1"/>
                <c:pt idx="0">
                  <c:v>% zaměstnanosti ve Valdicích</c:v>
                </c:pt>
              </c:strCache>
            </c:strRef>
          </c:tx>
          <c:invertIfNegative val="0"/>
          <c:cat>
            <c:numRef>
              <c:f>List1!$B$25:$L$25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List1!$B$57:$L$57</c:f>
              <c:numCache>
                <c:formatCode>General</c:formatCode>
                <c:ptCount val="11"/>
                <c:pt idx="0">
                  <c:v>60.3</c:v>
                </c:pt>
                <c:pt idx="1">
                  <c:v>60.5</c:v>
                </c:pt>
                <c:pt idx="2">
                  <c:v>60.3</c:v>
                </c:pt>
                <c:pt idx="3">
                  <c:v>60.8</c:v>
                </c:pt>
                <c:pt idx="4">
                  <c:v>52</c:v>
                </c:pt>
                <c:pt idx="5">
                  <c:v>65</c:v>
                </c:pt>
                <c:pt idx="6">
                  <c:v>62.5</c:v>
                </c:pt>
                <c:pt idx="7">
                  <c:v>64.3</c:v>
                </c:pt>
                <c:pt idx="8">
                  <c:v>70</c:v>
                </c:pt>
                <c:pt idx="9">
                  <c:v>60.97</c:v>
                </c:pt>
                <c:pt idx="10">
                  <c:v>55.02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463168"/>
        <c:axId val="147464960"/>
        <c:axId val="73103104"/>
      </c:bar3DChart>
      <c:catAx>
        <c:axId val="147463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147464960"/>
        <c:crosses val="autoZero"/>
        <c:auto val="1"/>
        <c:lblAlgn val="ctr"/>
        <c:lblOffset val="500"/>
        <c:noMultiLvlLbl val="0"/>
      </c:catAx>
      <c:valAx>
        <c:axId val="14746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463168"/>
        <c:crosses val="autoZero"/>
        <c:crossBetween val="between"/>
        <c:minorUnit val="10"/>
      </c:valAx>
      <c:serAx>
        <c:axId val="73103104"/>
        <c:scaling>
          <c:orientation val="minMax"/>
        </c:scaling>
        <c:delete val="1"/>
        <c:axPos val="b"/>
        <c:majorTickMark val="out"/>
        <c:minorTickMark val="none"/>
        <c:tickLblPos val="nextTo"/>
        <c:crossAx val="147464960"/>
        <c:crosses val="autoZero"/>
      </c:serAx>
    </c:plotArea>
    <c:legend>
      <c:legendPos val="r"/>
      <c:layout>
        <c:manualLayout>
          <c:xMode val="edge"/>
          <c:yMode val="edge"/>
          <c:x val="0.69627556999239326"/>
          <c:y val="0.42756719998615672"/>
          <c:w val="0.18219722242599326"/>
          <c:h val="0.18382483363173735"/>
        </c:manualLayout>
      </c:layout>
      <c:overlay val="0"/>
    </c:legend>
    <c:plotVisOnly val="1"/>
    <c:dispBlanksAs val="gap"/>
    <c:showDLblsOverMax val="0"/>
  </c:chart>
  <c:spPr>
    <a:ln>
      <a:solidFill>
        <a:srgbClr val="2DA2BF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116387741429403"/>
          <c:y val="4.5736371172433829E-2"/>
          <c:w val="0.55727281704950848"/>
          <c:h val="0.80604676403476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List1!$A$84</c:f>
              <c:strCache>
                <c:ptCount val="1"/>
                <c:pt idx="0">
                  <c:v>Cizí subjekty</c:v>
                </c:pt>
              </c:strCache>
            </c:strRef>
          </c:tx>
          <c:spPr>
            <a:solidFill>
              <a:srgbClr val="DEF5FA">
                <a:lumMod val="50000"/>
              </a:srgbClr>
            </a:solidFill>
          </c:spPr>
          <c:invertIfNegative val="0"/>
          <c:dLbls>
            <c:dLbl>
              <c:idx val="6"/>
              <c:delete val="1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List1!$B$83:$F$83</c:f>
              <c:strCache>
                <c:ptCount val="5"/>
                <c:pt idx="0">
                  <c:v>1. pol. 2014</c:v>
                </c:pt>
                <c:pt idx="1">
                  <c:v>2. pol. 2014</c:v>
                </c:pt>
                <c:pt idx="2">
                  <c:v>1. pol. 2015</c:v>
                </c:pt>
                <c:pt idx="3">
                  <c:v>2. pol. 2015</c:v>
                </c:pt>
                <c:pt idx="4">
                  <c:v>1. pol. 2016</c:v>
                </c:pt>
              </c:strCache>
            </c:strRef>
          </c:cat>
          <c:val>
            <c:numRef>
              <c:f>List1!$B$84:$F$84</c:f>
              <c:numCache>
                <c:formatCode>General</c:formatCode>
                <c:ptCount val="5"/>
                <c:pt idx="0">
                  <c:v>333</c:v>
                </c:pt>
                <c:pt idx="1">
                  <c:v>257</c:v>
                </c:pt>
                <c:pt idx="2">
                  <c:v>181</c:v>
                </c:pt>
                <c:pt idx="3">
                  <c:v>178</c:v>
                </c:pt>
                <c:pt idx="4">
                  <c:v>149</c:v>
                </c:pt>
              </c:numCache>
            </c:numRef>
          </c:val>
        </c:ser>
        <c:ser>
          <c:idx val="1"/>
          <c:order val="1"/>
          <c:tx>
            <c:strRef>
              <c:f>List1!$A$85</c:f>
              <c:strCache>
                <c:ptCount val="1"/>
                <c:pt idx="0">
                  <c:v>Vnitřní režie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List1!$B$83:$F$83</c:f>
              <c:strCache>
                <c:ptCount val="5"/>
                <c:pt idx="0">
                  <c:v>1. pol. 2014</c:v>
                </c:pt>
                <c:pt idx="1">
                  <c:v>2. pol. 2014</c:v>
                </c:pt>
                <c:pt idx="2">
                  <c:v>1. pol. 2015</c:v>
                </c:pt>
                <c:pt idx="3">
                  <c:v>2. pol. 2015</c:v>
                </c:pt>
                <c:pt idx="4">
                  <c:v>1. pol. 2016</c:v>
                </c:pt>
              </c:strCache>
            </c:strRef>
          </c:cat>
          <c:val>
            <c:numRef>
              <c:f>List1!$B$85:$F$85</c:f>
              <c:numCache>
                <c:formatCode>General</c:formatCode>
                <c:ptCount val="5"/>
                <c:pt idx="0">
                  <c:v>117</c:v>
                </c:pt>
                <c:pt idx="1">
                  <c:v>115</c:v>
                </c:pt>
                <c:pt idx="2">
                  <c:v>117</c:v>
                </c:pt>
                <c:pt idx="3">
                  <c:v>121</c:v>
                </c:pt>
                <c:pt idx="4">
                  <c:v>126</c:v>
                </c:pt>
              </c:numCache>
            </c:numRef>
          </c:val>
        </c:ser>
        <c:ser>
          <c:idx val="2"/>
          <c:order val="2"/>
          <c:tx>
            <c:strRef>
              <c:f>List1!$A$86</c:f>
              <c:strCache>
                <c:ptCount val="1"/>
                <c:pt idx="0">
                  <c:v>SHČ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List1!$B$83:$F$83</c:f>
              <c:strCache>
                <c:ptCount val="5"/>
                <c:pt idx="0">
                  <c:v>1. pol. 2014</c:v>
                </c:pt>
                <c:pt idx="1">
                  <c:v>2. pol. 2014</c:v>
                </c:pt>
                <c:pt idx="2">
                  <c:v>1. pol. 2015</c:v>
                </c:pt>
                <c:pt idx="3">
                  <c:v>2. pol. 2015</c:v>
                </c:pt>
                <c:pt idx="4">
                  <c:v>1. pol. 2016</c:v>
                </c:pt>
              </c:strCache>
            </c:strRef>
          </c:cat>
          <c:val>
            <c:numRef>
              <c:f>List1!$B$86:$F$86</c:f>
              <c:numCache>
                <c:formatCode>General</c:formatCode>
                <c:ptCount val="5"/>
                <c:pt idx="0">
                  <c:v>50</c:v>
                </c:pt>
                <c:pt idx="1">
                  <c:v>46</c:v>
                </c:pt>
                <c:pt idx="2">
                  <c:v>66</c:v>
                </c:pt>
                <c:pt idx="3">
                  <c:v>79</c:v>
                </c:pt>
                <c:pt idx="4">
                  <c:v>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7181952"/>
        <c:axId val="147183488"/>
      </c:barChart>
      <c:catAx>
        <c:axId val="147181952"/>
        <c:scaling>
          <c:orientation val="minMax"/>
        </c:scaling>
        <c:delete val="0"/>
        <c:axPos val="b"/>
        <c:majorTickMark val="out"/>
        <c:minorTickMark val="none"/>
        <c:tickLblPos val="nextTo"/>
        <c:crossAx val="147183488"/>
        <c:crosses val="autoZero"/>
        <c:auto val="1"/>
        <c:lblAlgn val="ctr"/>
        <c:lblOffset val="100"/>
        <c:noMultiLvlLbl val="0"/>
      </c:catAx>
      <c:valAx>
        <c:axId val="147183488"/>
        <c:scaling>
          <c:orientation val="minMax"/>
          <c:max val="35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47181952"/>
        <c:crosses val="autoZero"/>
        <c:crossBetween val="between"/>
        <c:majorUnit val="50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E6B9-647E-4EC5-961C-59EA0BCFCED7}" type="datetimeFigureOut">
              <a:rPr lang="cs-CZ" smtClean="0"/>
              <a:t>24.10.2016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09DA5-B5A8-4152-B585-2B465EC93F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57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1DF9CF2-1098-4AA4-95C9-F1235608C098}" type="datetimeFigureOut">
              <a:rPr lang="cs-CZ" smtClean="0"/>
              <a:pPr/>
              <a:t>24.10.2016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357949-1E8D-4AFB-A61A-CD06D436046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právce\Dokumenty\Obrázky\ZNAK V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3299" y="1643050"/>
            <a:ext cx="2617403" cy="288000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607603" y="5774312"/>
            <a:ext cx="192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Věznice </a:t>
            </a:r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Valdice</a:t>
            </a:r>
            <a:endParaRPr lang="cs-CZ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cs-CZ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Formy zaměstnávání ve Vězeňské službě: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ve vnitřních provozech věznice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u cizích subjektů na základě Smlouvy o zařazení odsouzených do práce a to pouze v areálu věznice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prostřednictvím provozovny Střediska hospodářské činnosti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lastní výroba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2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Formy zaměstnávání ve Věznici </a:t>
            </a:r>
            <a:r>
              <a:rPr lang="cs-CZ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Valdice</a:t>
            </a:r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ve vnitřních provozech věznice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u cizích subjektů na základě Smlouvy o zařazení odsouzených do práce a to pouze v areálu věznice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zaměstnávání prostřednictvím provozovny Střediska hospodářské činnosti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2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D:\Work\Vězeňská služba\Mattiviová - prezentace o zaměstnávání\Pracoviště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557958"/>
            <a:ext cx="4181621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D:\Work\Vězeňská služba\Mattiviová - prezentace o zaměstnávání\bscap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557958"/>
            <a:ext cx="3143272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670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Srovnání průměrného počtu zaměstnaných odsouzených ve Věznici Valdice podle forem zaměstnávání v letech </a:t>
            </a: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2014 - 2016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37202"/>
              </p:ext>
            </p:extLst>
          </p:nvPr>
        </p:nvGraphicFramePr>
        <p:xfrm>
          <a:off x="179512" y="2142270"/>
          <a:ext cx="4775200" cy="1000125"/>
        </p:xfrm>
        <a:graphic>
          <a:graphicData uri="http://schemas.openxmlformats.org/drawingml/2006/table">
            <a:tbl>
              <a:tblPr/>
              <a:tblGrid>
                <a:gridCol w="1727200"/>
                <a:gridCol w="609600"/>
                <a:gridCol w="609600"/>
                <a:gridCol w="609600"/>
                <a:gridCol w="609600"/>
                <a:gridCol w="609600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pol.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pol.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pol.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pol.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pol.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Cizí subjekty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AECD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Vnitřní režie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1F2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SHČ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641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615244"/>
              </p:ext>
            </p:extLst>
          </p:nvPr>
        </p:nvGraphicFramePr>
        <p:xfrm>
          <a:off x="4427984" y="3212976"/>
          <a:ext cx="4300903" cy="327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Zaměstnávání  ve vnitřních provozech věznice</a:t>
            </a:r>
          </a:p>
          <a:p>
            <a:pPr algn="ctr">
              <a:buFontTx/>
              <a:buChar char="-"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zajištění běžného chodu věznice -</a:t>
            </a:r>
          </a:p>
          <a:p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kuchyň vězeňská</a:t>
            </a: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intendanční sklady</a:t>
            </a: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prádelna</a:t>
            </a: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nádvorní parta</a:t>
            </a: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zámečnická dílna</a:t>
            </a:r>
          </a:p>
          <a:p>
            <a:pPr lvl="1"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truhlářská dílna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D:\Work\Vězeňská služba\Mattiviová - prezentace o zaměstnávání\Truhlár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9" y="4143380"/>
            <a:ext cx="5000661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D:\Work\Vězeňská služba\Mattiviová - prezentace o zaměstnávání\ústavní kuchyň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143116"/>
            <a:ext cx="500066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063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Zaměstnávání odsouzených v dozoru</a:t>
            </a:r>
          </a:p>
          <a:p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Odsouzení v dozoru jsou zaměstnáváni jak v objektu věznice, tak i na práce vně.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Courier New" pitchFamily="49" charset="0"/>
              <a:buChar char="o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úklidové práce v okolí věznice, sportovního hřiště, kulturního domu,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Tužína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ubytovny apod.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závodní kuchyně – mytí nádobí a obsluha jídelny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Agenda SOU\Old Agenda\Mgr.John\foto\Valdice 2003 - 07\Tuží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572008"/>
            <a:ext cx="24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D:\Work\Vězeňská služba\Mattiviová - prezentace o zaměstnávání\Zaměstnanecká kuchyně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572008"/>
            <a:ext cx="471490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25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Zaměstnávání prostřednictvím cizích subjektů</a:t>
            </a:r>
          </a:p>
          <a:p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s-CZ" sz="2400" dirty="0" smtClean="0">
                <a:latin typeface="Arial" pitchFamily="34" charset="0"/>
                <a:cs typeface="Arial" pitchFamily="34" charset="0"/>
              </a:rPr>
              <a:t>je prováděno na základě Smlouvy o zařazení odsouzených do práce v souladu s příslušnými ustanoveními Zákona o výkonu trestu odnětí svobody č. 169/1999 Sb. ve znění platných předpisů a Řádu výkonu trestu odnětí svobody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vyhl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MSp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č. 378/2004 Sb.) </a:t>
            </a:r>
          </a:p>
          <a:p>
            <a:pPr algn="just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s-CZ" sz="2400" dirty="0" smtClean="0">
                <a:latin typeface="Arial" pitchFamily="34" charset="0"/>
                <a:cs typeface="Arial" pitchFamily="34" charset="0"/>
              </a:rPr>
              <a:t>Nejedná se o klasický obchodní vztah. Režie ze smluvního vztahu je odváděna do státního rozpočtu.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Work\Vězeňská služba\Mattiviová - prezentace o zaměstnávání\Pracoviště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286256"/>
            <a:ext cx="514353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468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Zaměstnávání prostřednictvím provozovny SHČ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s-CZ" sz="2400" dirty="0" smtClean="0">
                <a:latin typeface="Arial" pitchFamily="34" charset="0"/>
                <a:cs typeface="Arial" pitchFamily="34" charset="0"/>
              </a:rPr>
              <a:t>je prováděno na základě Smlouvy o dílo, kdy zaměstnanci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věznice – provozovny SHČ se starají 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provozní záležitosti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(zakázky,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kvalita,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množství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,...). Věznice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zajišťuje požadovaný počet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odsouzených, zajišťuje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bezpečnost v rámci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pracoviště. Provozovna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prostřednictvím věznice vyplácí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odsouzeným odměnu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za práci, odvádí zdravotní a sociální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pojištění, veškerý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zisk z výroby náleží provozovně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SHČ. Tento zisk je poté použit ve věznici pro její rozvoj.  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96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Ukázky různých druhů pracovních činností, které byly a jsou prováděné 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věznici</a:t>
            </a:r>
          </a:p>
          <a:p>
            <a:pPr algn="ctr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ačkání a broušení skla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394" t="6030" r="4357" b="7286"/>
          <a:stretch>
            <a:fillRect/>
          </a:stretch>
        </p:blipFill>
        <p:spPr bwMode="auto">
          <a:xfrm>
            <a:off x="928662" y="2780928"/>
            <a:ext cx="317738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052" y="2759681"/>
            <a:ext cx="316128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127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Ukázky různých druhů pracovních činností, které byly a jsou prováděné 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věznici</a:t>
            </a:r>
          </a:p>
          <a:p>
            <a:pPr algn="ctr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ačkání a broušení skla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394" t="6030" r="4357" b="7286"/>
          <a:stretch>
            <a:fillRect/>
          </a:stretch>
        </p:blipFill>
        <p:spPr bwMode="auto">
          <a:xfrm>
            <a:off x="928662" y="2780928"/>
            <a:ext cx="317738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052" y="2759681"/>
            <a:ext cx="316128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45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Work\Vězeňská služba\Mattiviová - prezentace o zaměstnávání\Objímky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14818"/>
            <a:ext cx="4786346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D:\Work\Vězeňská služba\Mattiviová - prezentace o zaměstnávání\bscap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4653136"/>
            <a:ext cx="2786082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678629" y="332656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pPr lvl="0" algn="ctr"/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uční montáž kovových objímek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lokalni\Obrázky\prezentace Ostrava\DSC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90" y="2007298"/>
            <a:ext cx="3682380" cy="24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20374"/>
              </p:ext>
            </p:extLst>
          </p:nvPr>
        </p:nvGraphicFramePr>
        <p:xfrm>
          <a:off x="755576" y="1628800"/>
          <a:ext cx="7759704" cy="1000125"/>
        </p:xfrm>
        <a:graphic>
          <a:graphicData uri="http://schemas.openxmlformats.org/drawingml/2006/table">
            <a:tbl>
              <a:tblPr/>
              <a:tblGrid>
                <a:gridCol w="1056843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Vězněné osoby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obvinění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2 860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2 402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2 613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2 183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2 308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2 185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1 960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odsouzení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16 077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16 179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19 374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19 449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20 541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20 429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16 433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18 850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chovanci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18 937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18 901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20 502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21 734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21 892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23 154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22 612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16 609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18 658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872748"/>
              </p:ext>
            </p:extLst>
          </p:nvPr>
        </p:nvGraphicFramePr>
        <p:xfrm>
          <a:off x="2195736" y="31409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stavu vězněných osob ve věznicích </a:t>
            </a:r>
            <a:b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letech 2005 až 2015 (k 31.12.)</a:t>
            </a:r>
            <a:endParaRPr lang="cs-CZ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Work\Vězeňská služba\Mattiviová - prezentace o zaměstnávání\S+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56" y="2636912"/>
            <a:ext cx="828680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395536" y="332656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pPr lvl="0" algn="ctr"/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ýroba kondenzátorů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07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25861" y="35716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ve spolupráci s cizím subjektem 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zajišťování provozu </a:t>
            </a: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kantýny 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ve </a:t>
            </a: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věznici a zprostředkování nákupů zboží pro odsouzené.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Work\Vězeňská služba\Mattiviová - prezentace o zaměstnávání\Kantý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445" y="3068960"/>
            <a:ext cx="6300832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122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ýroba dřevěných palet a ohrádek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Work\Vězeňská služba\Mattiviová - prezentace o zaměstnávání\Palety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4242" y="2492896"/>
            <a:ext cx="3795475" cy="150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D:\Work\Vězeňská služba\Mattiviová - prezentace o zaměstnávání\bscap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197767"/>
            <a:ext cx="3600400" cy="1941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D:\Work\Vězeňská služba\Mattiviová - prezentace o zaměstnávání\bscap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4437112"/>
            <a:ext cx="2500330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 descr="D:\Work\Vězeňská služba\Mattiviová - prezentace o zaměstnávání\bscap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077937"/>
            <a:ext cx="2714644" cy="158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0" name="Picture 6" descr="D:\Work\Vězeňská služba\Mattiviová - prezentace o zaměstnávání\bscap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7501" y="4941168"/>
            <a:ext cx="2928958" cy="158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326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39552" y="332656"/>
            <a:ext cx="810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strojové broušení litinových odlitků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cs-CZ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095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lokalni\Obrázky\prezentace Ostrava\Snimek 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0" y="1960516"/>
            <a:ext cx="4041131" cy="30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61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404664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pPr lvl="0"/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ruční </a:t>
            </a: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broušení litinových odlitků</a:t>
            </a:r>
          </a:p>
        </p:txBody>
      </p:sp>
      <p:pic>
        <p:nvPicPr>
          <p:cNvPr id="11266" name="Picture 2" descr="C:\lokalni\Obrázky\prezentace Ostrava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4324"/>
            <a:ext cx="3747463" cy="24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lokalni\Obrázky\prezentace Ostrava\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23" y="3501008"/>
            <a:ext cx="4618483" cy="30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lokalni\Obrázky\prezentace Ostrava\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76" y="1961596"/>
            <a:ext cx="3605804" cy="23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8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404664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Ukázky různých druhů pracovních činností, které byly a jsou prováděné ve věznici</a:t>
            </a:r>
          </a:p>
          <a:p>
            <a:pPr lvl="0"/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ýroba papírové kartonáže</a:t>
            </a:r>
            <a:endParaRPr lang="cs-CZ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lokalni\Obrázky\prezentace Ostrava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352"/>
            <a:ext cx="4186436" cy="277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lokalni\Obrázky\prezentace Ostrava\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3509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83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Pracovní doba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Pracovní doba u odsouzených je stejná jako u ostatních zaměstnanců.</a:t>
            </a:r>
          </a:p>
          <a:p>
            <a:pPr algn="ctr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Délka stanovené pracovní doby je zákonná pracovní doba v týdnu a o jejím rozvržení rozhoduje ředitel věznice.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2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C:\Documents and Settings\Správce\Dokumenty\Obrázky\ZNAK VS Komprimovan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565650"/>
            <a:ext cx="13716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117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357166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ZAMĚSTNÁVÁNÍ</a:t>
            </a: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Odměna za práci</a:t>
            </a:r>
          </a:p>
          <a:p>
            <a:pPr algn="just"/>
            <a:r>
              <a:rPr lang="cs-CZ" sz="2400" dirty="0" smtClean="0">
                <a:latin typeface="Arial" pitchFamily="34" charset="0"/>
                <a:cs typeface="Arial" pitchFamily="34" charset="0"/>
              </a:rPr>
              <a:t>Odměňování odsouzených se řídí nařízením vlády č.365/1999 Sb. o výši a podmínkách odměňování odsouzených osob zařazených do zaměstnání ve výkonu trestu odnětí svobody ve znění pozdějších předpisů.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Pracovní odměna se skládá z: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základní složka odměny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odměna za práci přesčas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příplatky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(za práci ve svátek, v noci, ve ztíženém pracovním prostředí a za řízení určité svěřené pracovní skupiny nebo úseku práce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ohodnocení pracovního výkonu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-32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36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právce\Dokumenty\Obrázky\ZNAK V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159" y="740802"/>
            <a:ext cx="1079683" cy="1188000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142844" y="2928934"/>
            <a:ext cx="87868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Děkuji za pozornost</a:t>
            </a:r>
          </a:p>
          <a:p>
            <a:pPr algn="ctr"/>
            <a:endParaRPr lang="cs-C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cs-C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cs-C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Ing. Světlana </a:t>
            </a:r>
            <a:r>
              <a:rPr lang="cs-CZ" sz="1600" b="1" dirty="0" err="1" smtClean="0">
                <a:latin typeface="Times New Roman" pitchFamily="18" charset="0"/>
                <a:cs typeface="Times New Roman" pitchFamily="18" charset="0"/>
              </a:rPr>
              <a:t>Mattiviová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vedoucí oddělení zaměstnávání vězněných osob a provozovny SHČ </a:t>
            </a:r>
          </a:p>
          <a:p>
            <a:pPr algn="ctr"/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Věznice Valdice</a:t>
            </a:r>
          </a:p>
          <a:p>
            <a:pPr algn="ctr"/>
            <a:r>
              <a:rPr lang="cs-CZ" sz="1600" b="1" dirty="0" err="1" smtClean="0">
                <a:latin typeface="Times New Roman" pitchFamily="18" charset="0"/>
                <a:cs typeface="Times New Roman" pitchFamily="18" charset="0"/>
              </a:rPr>
              <a:t>smattiviova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@vez.val.justice.</a:t>
            </a:r>
            <a:r>
              <a:rPr lang="cs-CZ" sz="1600" b="1" dirty="0" err="1" smtClean="0">
                <a:latin typeface="Times New Roman" pitchFamily="18" charset="0"/>
                <a:cs typeface="Times New Roman" pitchFamily="18" charset="0"/>
              </a:rPr>
              <a:t>cz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56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stavu vězněných osob ve věznicích zařazených do práce v letech 2005 až 2015 (k 31.12.)</a:t>
            </a:r>
            <a:endParaRPr lang="cs-CZ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92243"/>
              </p:ext>
            </p:extLst>
          </p:nvPr>
        </p:nvGraphicFramePr>
        <p:xfrm>
          <a:off x="899592" y="1772816"/>
          <a:ext cx="7759704" cy="600075"/>
        </p:xfrm>
        <a:graphic>
          <a:graphicData uri="http://schemas.openxmlformats.org/drawingml/2006/table">
            <a:tbl>
              <a:tblPr/>
              <a:tblGrid>
                <a:gridCol w="1056843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  <a:gridCol w="609351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Zaměstnanost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ods.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16 077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16 179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19 374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19 449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20 541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20 429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16 433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18 850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zaměstnanosti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45,07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875826"/>
              </p:ext>
            </p:extLst>
          </p:nvPr>
        </p:nvGraphicFramePr>
        <p:xfrm>
          <a:off x="1136772" y="2780928"/>
          <a:ext cx="6870456" cy="2811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17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625"/>
            <a:ext cx="8742363" cy="660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8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ZÁKLADNÍ INFORMACE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 </a:t>
            </a:r>
            <a:r>
              <a:rPr lang="cs-CZ" dirty="0"/>
              <a:t>VĚZNICI VALDICE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1556792"/>
            <a:ext cx="82809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r>
              <a:rPr kumimoji="0" lang="cs-CZ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</a:rPr>
              <a:t>Věznice se nachází v prostoru bývalého kartuziánského kláštera, založeného v roce 1627. Objekt kostela Sv. Josefa je považován za památku 1. kategorie. V roce 1857 zde byla zřízena věznice pro nejtěžší zločince. V dnešní době zaujímá rozloha téměř 10 ha, svou plochou i počtem odsouzených patří k největším věznicím. Věznice má vlastní kotelnu i vrt na vodu.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lang="cs-CZ" sz="2700" kern="0" dirty="0">
              <a:solidFill>
                <a:prstClr val="black"/>
              </a:solidFill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lang="cs-CZ" sz="2700" kern="0" dirty="0">
              <a:solidFill>
                <a:prstClr val="black"/>
              </a:solidFill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994280"/>
            <a:ext cx="1333824" cy="1000368"/>
          </a:xfrm>
          <a:prstGeom prst="rect">
            <a:avLst/>
          </a:prstGeom>
          <a:effectLst>
            <a:glow rad="228600">
              <a:srgbClr val="39639D">
                <a:satMod val="175000"/>
                <a:alpha val="40000"/>
              </a:srgbClr>
            </a:glow>
          </a:effectLst>
        </p:spPr>
      </p:pic>
      <p:sp>
        <p:nvSpPr>
          <p:cNvPr id="5" name="TextovéPole 4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1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207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ZÁKLADNÍ INFORMACE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 </a:t>
            </a:r>
            <a:r>
              <a:rPr lang="cs-CZ" dirty="0"/>
              <a:t>VĚZNICI VALDICE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1556792"/>
            <a:ext cx="8280920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lang="cs-CZ" sz="2700" kern="0" dirty="0">
              <a:solidFill>
                <a:prstClr val="black"/>
              </a:solidFill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lang="cs-CZ" sz="2700" kern="0" dirty="0">
              <a:solidFill>
                <a:prstClr val="black"/>
              </a:solidFill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cs-CZ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475656" y="1700808"/>
            <a:ext cx="6102424" cy="4037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cs-CZ" sz="2700" b="1" u="sng" dirty="0">
                <a:solidFill>
                  <a:prstClr val="black"/>
                </a:solidFill>
                <a:latin typeface="Arial Narrow" pitchFamily="34" charset="0"/>
              </a:rPr>
              <a:t>Ubytovací kapacita</a:t>
            </a:r>
            <a:r>
              <a:rPr lang="cs-CZ" sz="2700" b="1">
                <a:solidFill>
                  <a:prstClr val="black"/>
                </a:solidFill>
                <a:latin typeface="Arial Narrow" pitchFamily="34" charset="0"/>
              </a:rPr>
              <a:t>: </a:t>
            </a:r>
            <a:r>
              <a:rPr lang="cs-CZ" sz="2700" smtClean="0">
                <a:solidFill>
                  <a:srgbClr val="FF0000"/>
                </a:solidFill>
                <a:latin typeface="Arial Narrow" pitchFamily="34" charset="0"/>
              </a:rPr>
              <a:t>1.095</a:t>
            </a:r>
            <a:r>
              <a:rPr lang="cs-CZ" sz="270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odsouzených mužů</a:t>
            </a:r>
          </a:p>
          <a:p>
            <a:pPr marL="365760" lvl="0" indent="-256032" algn="just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cs-CZ" sz="2700" b="1" u="sng" dirty="0">
                <a:solidFill>
                  <a:prstClr val="black"/>
                </a:solidFill>
                <a:latin typeface="Arial Narrow" pitchFamily="34" charset="0"/>
              </a:rPr>
              <a:t>Složení vězňů: 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doživotně odsouzení, výjimečné tresty, muži s delšími tresty, recidivisté, nebezpeční vězni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cs-CZ" sz="2700" b="1" u="sng" dirty="0">
                <a:solidFill>
                  <a:prstClr val="black"/>
                </a:solidFill>
                <a:latin typeface="Arial Narrow" pitchFamily="34" charset="0"/>
              </a:rPr>
              <a:t>Počet zaměstnanců: </a:t>
            </a:r>
            <a:r>
              <a:rPr lang="cs-CZ" sz="2700" dirty="0" smtClean="0">
                <a:solidFill>
                  <a:srgbClr val="FF0000"/>
                </a:solidFill>
                <a:latin typeface="Arial Narrow" pitchFamily="34" charset="0"/>
              </a:rPr>
              <a:t>256</a:t>
            </a:r>
            <a:r>
              <a:rPr lang="cs-CZ" sz="2700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příslušníků, </a:t>
            </a:r>
            <a:r>
              <a:rPr lang="cs-CZ" sz="2700" dirty="0">
                <a:solidFill>
                  <a:srgbClr val="FF0000"/>
                </a:solidFill>
                <a:latin typeface="Arial Narrow" pitchFamily="34" charset="0"/>
              </a:rPr>
              <a:t>178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 občan. zaměstnanců = </a:t>
            </a:r>
            <a:r>
              <a:rPr lang="cs-CZ" sz="2700" b="1" dirty="0" smtClean="0">
                <a:solidFill>
                  <a:srgbClr val="FF0000"/>
                </a:solidFill>
                <a:latin typeface="Arial Narrow" pitchFamily="34" charset="0"/>
              </a:rPr>
              <a:t>434</a:t>
            </a:r>
            <a:r>
              <a:rPr lang="cs-CZ" sz="2700" b="1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celkem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cs-CZ" sz="2700" b="1" u="sng" dirty="0">
                <a:solidFill>
                  <a:prstClr val="black"/>
                </a:solidFill>
                <a:latin typeface="Arial Narrow" pitchFamily="34" charset="0"/>
              </a:rPr>
              <a:t>Rozpočet věznice: </a:t>
            </a:r>
            <a:r>
              <a:rPr lang="cs-CZ" sz="2700" b="1" dirty="0">
                <a:solidFill>
                  <a:prstClr val="black"/>
                </a:solidFill>
                <a:latin typeface="Arial Narrow" pitchFamily="34" charset="0"/>
              </a:rPr>
              <a:t>254 647 990,- Kč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cs-CZ" sz="2700" b="1" u="sng" dirty="0">
                <a:solidFill>
                  <a:prstClr val="black"/>
                </a:solidFill>
                <a:latin typeface="Arial Narrow" pitchFamily="34" charset="0"/>
              </a:rPr>
              <a:t>Počet zaměstnaných vězňů: </a:t>
            </a:r>
            <a:r>
              <a:rPr lang="cs-CZ" sz="2700" dirty="0" smtClean="0">
                <a:solidFill>
                  <a:prstClr val="black"/>
                </a:solidFill>
                <a:latin typeface="Arial Narrow" pitchFamily="34" charset="0"/>
              </a:rPr>
              <a:t>364 </a:t>
            </a:r>
            <a:r>
              <a:rPr lang="cs-CZ" sz="2700" dirty="0">
                <a:solidFill>
                  <a:prstClr val="black"/>
                </a:solidFill>
                <a:latin typeface="Arial Narrow" pitchFamily="34" charset="0"/>
              </a:rPr>
              <a:t>= </a:t>
            </a:r>
            <a:r>
              <a:rPr lang="cs-CZ" sz="2700" dirty="0" smtClean="0">
                <a:solidFill>
                  <a:prstClr val="black"/>
                </a:solidFill>
                <a:latin typeface="Arial Narrow" pitchFamily="34" charset="0"/>
              </a:rPr>
              <a:t>43,6%</a:t>
            </a:r>
            <a:endParaRPr lang="cs-CZ" sz="27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73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stavu vězněných osob ve V</a:t>
            </a:r>
            <a:r>
              <a:rPr lang="cs-CZ" sz="2400" dirty="0" smtClean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ěznici Valdice </a:t>
            </a:r>
            <a: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letech 2005 až 2015 (k 31.12.)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77351"/>
              </p:ext>
            </p:extLst>
          </p:nvPr>
        </p:nvGraphicFramePr>
        <p:xfrm>
          <a:off x="539552" y="2276872"/>
          <a:ext cx="8229602" cy="399706"/>
        </p:xfrm>
        <a:graphic>
          <a:graphicData uri="http://schemas.openxmlformats.org/drawingml/2006/table">
            <a:tbl>
              <a:tblPr/>
              <a:tblGrid>
                <a:gridCol w="168558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</a:tblGrid>
              <a:tr h="1952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Vězněné osoby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04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ods. ve Valdicích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1 182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1 153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1 121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1 114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1 150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1 146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1 173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1 140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879850"/>
              </p:ext>
            </p:extLst>
          </p:nvPr>
        </p:nvGraphicFramePr>
        <p:xfrm>
          <a:off x="1907704" y="3140968"/>
          <a:ext cx="52277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12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Ubytovny odsouzených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5"/>
            <a:ext cx="3207199" cy="214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12776"/>
            <a:ext cx="3207404" cy="214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328722" cy="225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3475446" cy="232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78494"/>
            <a:ext cx="3173622" cy="212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8000"/>
              </a:schemeClr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stavu vězněných osob ve V</a:t>
            </a:r>
            <a:r>
              <a:rPr lang="cs-CZ" sz="2400" dirty="0" smtClean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ěznici Valdice zařazených do práce v </a:t>
            </a:r>
            <a:r>
              <a:rPr lang="cs-CZ" sz="2400" dirty="0">
                <a:solidFill>
                  <a:srgbClr val="DEF5F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letech 2005 až 2015 (k 31.12.)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95686"/>
              </p:ext>
            </p:extLst>
          </p:nvPr>
        </p:nvGraphicFramePr>
        <p:xfrm>
          <a:off x="611560" y="1700808"/>
          <a:ext cx="8229602" cy="799412"/>
        </p:xfrm>
        <a:graphic>
          <a:graphicData uri="http://schemas.openxmlformats.org/drawingml/2006/table">
            <a:tbl>
              <a:tblPr/>
              <a:tblGrid>
                <a:gridCol w="168558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  <a:gridCol w="594911"/>
              </a:tblGrid>
              <a:tr h="1952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Vězněné osoby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04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ods. ve Valdicích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1 182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1 153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1 121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1 114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1 150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1 146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1 173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1 140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854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zaměstnanosti ve Valdicích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60,3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60,8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64,3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60,97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55,02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zaměstnanosti ve VS ČR</a:t>
                      </a:r>
                    </a:p>
                  </a:txBody>
                  <a:tcPr marL="9295" marR="9295" marT="92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45,07</a:t>
                      </a:r>
                    </a:p>
                  </a:txBody>
                  <a:tcPr marL="9295" marR="9295" marT="929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46,87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59,21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60,09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57,99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62,35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59,63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58,83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66,35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60,97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55,02</a:t>
                      </a:r>
                    </a:p>
                  </a:txBody>
                  <a:tcPr marL="9295" marR="9295" marT="92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56334"/>
              </p:ext>
            </p:extLst>
          </p:nvPr>
        </p:nvGraphicFramePr>
        <p:xfrm>
          <a:off x="1187624" y="2708920"/>
          <a:ext cx="715297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0" y="-24"/>
            <a:ext cx="9144000" cy="2616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6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1062</Words>
  <Application>Microsoft Office PowerPoint</Application>
  <PresentationFormat>Předvádění na obrazovce (4:3)</PresentationFormat>
  <Paragraphs>338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Shluk</vt:lpstr>
      <vt:lpstr>Prezentace aplikace PowerPoint</vt:lpstr>
      <vt:lpstr>Vývoj stavu vězněných osob ve věznicích  v letech 2005 až 2015 (k 31.12.)</vt:lpstr>
      <vt:lpstr>Vývoj stavu vězněných osob ve věznicích zařazených do práce v letech 2005 až 2015 (k 31.12.)</vt:lpstr>
      <vt:lpstr>Prezentace aplikace PowerPoint</vt:lpstr>
      <vt:lpstr>ZÁKLADNÍ INFORMACE  O VĚZNICI VALDICE</vt:lpstr>
      <vt:lpstr>ZÁKLADNÍ INFORMACE  O VĚZNICI VALDICE</vt:lpstr>
      <vt:lpstr>Vývoj stavu vězněných osob ve Věznici Valdice  v letech 2005 až 2015 (k 31.12.)</vt:lpstr>
      <vt:lpstr>Ubytovny odsouzených</vt:lpstr>
      <vt:lpstr>Vývoj stavu vězněných osob ve Věznici Valdice zařazených do práce v letech 2005 až 2015 (k 31.12.)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SOU Praha - ŠVS Valdice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Pedagogický Asistent</dc:creator>
  <cp:lastModifiedBy>PC</cp:lastModifiedBy>
  <cp:revision>163</cp:revision>
  <cp:lastPrinted>2016-09-15T09:57:17Z</cp:lastPrinted>
  <dcterms:created xsi:type="dcterms:W3CDTF">2013-01-16T12:35:59Z</dcterms:created>
  <dcterms:modified xsi:type="dcterms:W3CDTF">2016-10-24T12:16:42Z</dcterms:modified>
</cp:coreProperties>
</file>