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6" r:id="rId2"/>
    <p:sldId id="302" r:id="rId3"/>
    <p:sldId id="303" r:id="rId4"/>
    <p:sldId id="300" r:id="rId5"/>
    <p:sldId id="281" r:id="rId6"/>
    <p:sldId id="304" r:id="rId7"/>
    <p:sldId id="307" r:id="rId8"/>
    <p:sldId id="301" r:id="rId9"/>
    <p:sldId id="305" r:id="rId10"/>
    <p:sldId id="306" r:id="rId11"/>
    <p:sldId id="298" r:id="rId12"/>
    <p:sldId id="299" r:id="rId13"/>
    <p:sldId id="308" r:id="rId14"/>
    <p:sldId id="309" r:id="rId15"/>
    <p:sldId id="310" r:id="rId16"/>
    <p:sldId id="297" r:id="rId17"/>
    <p:sldId id="287" r:id="rId18"/>
    <p:sldId id="277" r:id="rId19"/>
    <p:sldId id="311" r:id="rId20"/>
    <p:sldId id="285" r:id="rId21"/>
    <p:sldId id="268" r:id="rId22"/>
    <p:sldId id="266" r:id="rId23"/>
    <p:sldId id="272" r:id="rId24"/>
    <p:sldId id="289" r:id="rId25"/>
    <p:sldId id="290" r:id="rId26"/>
    <p:sldId id="291" r:id="rId27"/>
    <p:sldId id="293" r:id="rId28"/>
    <p:sldId id="295" r:id="rId29"/>
    <p:sldId id="292" r:id="rId30"/>
    <p:sldId id="271" r:id="rId31"/>
    <p:sldId id="276" r:id="rId32"/>
    <p:sldId id="283" r:id="rId33"/>
    <p:sldId id="312" r:id="rId34"/>
    <p:sldId id="284" r:id="rId35"/>
    <p:sldId id="282" r:id="rId36"/>
    <p:sldId id="257" r:id="rId37"/>
    <p:sldId id="288" r:id="rId38"/>
    <p:sldId id="294" r:id="rId39"/>
  </p:sldIdLst>
  <p:sldSz cx="9144000" cy="6858000" type="screen4x3"/>
  <p:notesSz cx="6888163" cy="100203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4F81BD"/>
    <a:srgbClr val="FF0000"/>
    <a:srgbClr val="0099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25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78320C8-C7E4-4846-A631-AFBCB15E8BD3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C67C247-28A5-49B6-B16E-4221739A94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Přednáška se konala v</a:t>
            </a:r>
            <a:r>
              <a:rPr lang="cs-CZ" baseline="0" dirty="0" smtClean="0"/>
              <a:t> rámci 56. zasedání Odborné komise ekonomické při České slévárenské společnosti v hotelu </a:t>
            </a:r>
            <a:r>
              <a:rPr lang="cs-CZ" baseline="0" dirty="0" err="1" smtClean="0"/>
              <a:t>Tálský</a:t>
            </a:r>
            <a:r>
              <a:rPr lang="cs-CZ" baseline="0" dirty="0" smtClean="0"/>
              <a:t> mlýn, dne 21.3.</a:t>
            </a:r>
          </a:p>
          <a:p>
            <a:r>
              <a:rPr lang="cs-CZ" baseline="0" dirty="0" smtClean="0"/>
              <a:t>Motto: nesmíme se zastavit u konstatování příčin – nutné je hledat a realizovat řešení, v krátkém čase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KPI´s může být jednou tolik, ale těchto 55 vidím jak smysluplných a bez zvýrazněných 22 to nemá moc</a:t>
            </a:r>
            <a:r>
              <a:rPr lang="cs-CZ" baseline="0" dirty="0" smtClean="0"/>
              <a:t> smysl. </a:t>
            </a:r>
            <a:r>
              <a:rPr lang="cs-CZ" baseline="0" dirty="0" smtClean="0"/>
              <a:t>Systém Vám pomohu implementovat.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Dávám důraz na propojení parametrů s vlastníkem procesu. Samozřejmě že to vše neobsáhne jedno</a:t>
            </a:r>
            <a:r>
              <a:rPr lang="cs-CZ" baseline="0" dirty="0" smtClean="0"/>
              <a:t> oddělení, jde vždy o výkonový přesah mezi procesy, ale před nejvyšším manažerem firmy má zodpovědnost za jeden parametr vždy jedna osoba.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Jeden graf mi ukáže vše.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Tímto způsobem rychle identifikuji, kde jsou problémy, kde musím vyžadovat a realizovat nápravná opatření, přestože může být výsledek velmi positivně „zelený“.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Můj recept je o 4 pilířích.</a:t>
            </a:r>
            <a:r>
              <a:rPr lang="cs-CZ" baseline="0" dirty="0" smtClean="0"/>
              <a:t> Věnovat se jim nerovnoměrně (v čase lze posunout, aby se firma nepřehřála ze změn), opomíjet něco z toho, nebude excelence. Poradím Vám, jak postupovat.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personální oblasti nabízím 5 řešení.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Čím níže jsme s emocemi na emoční škále, tím více „spotřebováváme“, „sajeme“, čím výše, tím spíše „dáváme“. Management je o zvládání emocí. Řešením je nedávat reakcím příliš pozornosti, resp. být produktivní a netolerovat poloviční výkon, pořádek apod., protože produkce vytláčí reakci.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Dobré není nikdy laciné. A školení </a:t>
            </a:r>
            <a:r>
              <a:rPr lang="en-GB" sz="1200" i="1" dirty="0" err="1" smtClean="0"/>
              <a:t>Francklin</a:t>
            </a:r>
            <a:r>
              <a:rPr lang="en-GB" sz="1200" i="1" dirty="0" smtClean="0"/>
              <a:t> Covey</a:t>
            </a:r>
            <a:r>
              <a:rPr lang="cs-CZ" sz="1200" i="0" dirty="0" smtClean="0"/>
              <a:t> nebo </a:t>
            </a:r>
            <a:r>
              <a:rPr lang="cs-CZ" sz="1200" i="1" dirty="0" smtClean="0"/>
              <a:t>Business </a:t>
            </a:r>
            <a:r>
              <a:rPr lang="cs-CZ" sz="1200" i="1" dirty="0" err="1" smtClean="0"/>
              <a:t>Success</a:t>
            </a:r>
            <a:r>
              <a:rPr lang="cs-CZ" sz="1200" i="1" dirty="0" smtClean="0"/>
              <a:t> </a:t>
            </a:r>
            <a:r>
              <a:rPr lang="cs-CZ" sz="1200" i="0" dirty="0" smtClean="0"/>
              <a:t>jsou</a:t>
            </a:r>
            <a:r>
              <a:rPr lang="cs-CZ" sz="1200" i="0" baseline="0" dirty="0" smtClean="0"/>
              <a:t> jedna z nejlepších, takže kdo bude šetřit na rozvoji zaměstnanců, zůstane průměrný.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</a:t>
            </a:r>
            <a:r>
              <a:rPr lang="cs-CZ" baseline="0" dirty="0" smtClean="0"/>
              <a:t> jednoduchosti je genialita. Výroba v tomto případě stojí na 12 strojích. Když svítí zeleně, jsem spokojený. Statut seřizování, údržba nebo prostoj mají své barvy. Věřte, že se na monitor kouká úplně každý, kdo jde okolo. </a:t>
            </a:r>
            <a:r>
              <a:rPr lang="en-GB" sz="1200" i="1" dirty="0" smtClean="0"/>
              <a:t>white board stand</a:t>
            </a:r>
            <a:r>
              <a:rPr lang="sk-SK" sz="1200" i="1" baseline="0" dirty="0" smtClean="0"/>
              <a:t>  </a:t>
            </a:r>
            <a:r>
              <a:rPr lang="sk-SK" sz="1200" i="0" baseline="0" dirty="0" smtClean="0"/>
              <a:t>je o </a:t>
            </a:r>
            <a:r>
              <a:rPr lang="sk-SK" sz="1200" i="0" baseline="0" dirty="0" err="1" smtClean="0"/>
              <a:t>poradním</a:t>
            </a:r>
            <a:r>
              <a:rPr lang="sk-SK" sz="1200" i="0" baseline="0" dirty="0" smtClean="0"/>
              <a:t> </a:t>
            </a:r>
            <a:r>
              <a:rPr lang="sk-SK" sz="1200" i="0" baseline="0" dirty="0" err="1" smtClean="0"/>
              <a:t>koutku</a:t>
            </a:r>
            <a:r>
              <a:rPr lang="sk-SK" sz="1200" i="0" baseline="0" dirty="0" smtClean="0"/>
              <a:t> </a:t>
            </a:r>
            <a:r>
              <a:rPr lang="sk-SK" sz="1200" i="0" baseline="0" dirty="0" err="1" smtClean="0"/>
              <a:t>ve</a:t>
            </a:r>
            <a:r>
              <a:rPr lang="sk-SK" sz="1200" i="0" baseline="0" dirty="0" smtClean="0"/>
              <a:t> </a:t>
            </a:r>
            <a:r>
              <a:rPr lang="sk-SK" sz="1200" i="0" baseline="0" dirty="0" err="1" smtClean="0"/>
              <a:t>výrobě</a:t>
            </a:r>
            <a:r>
              <a:rPr lang="sk-SK" sz="1200" i="0" baseline="0" dirty="0" smtClean="0"/>
              <a:t> – </a:t>
            </a:r>
            <a:r>
              <a:rPr lang="sk-SK" sz="1200" i="0" baseline="0" dirty="0" err="1" smtClean="0"/>
              <a:t>přesuňte</a:t>
            </a:r>
            <a:r>
              <a:rPr lang="sk-SK" sz="1200" i="0" baseline="0" dirty="0" smtClean="0"/>
              <a:t> </a:t>
            </a:r>
            <a:r>
              <a:rPr lang="sk-SK" sz="1200" b="1" i="0" baseline="0" dirty="0" smtClean="0"/>
              <a:t>výrobní</a:t>
            </a:r>
            <a:r>
              <a:rPr lang="sk-SK" sz="1200" i="0" baseline="0" dirty="0" smtClean="0"/>
              <a:t> porady </a:t>
            </a:r>
            <a:r>
              <a:rPr lang="sk-SK" sz="1200" i="0" baseline="0" dirty="0" err="1" smtClean="0"/>
              <a:t>doprostřed</a:t>
            </a:r>
            <a:r>
              <a:rPr lang="sk-SK" sz="1200" i="0" baseline="0" dirty="0" smtClean="0"/>
              <a:t> haly. </a:t>
            </a:r>
            <a:r>
              <a:rPr lang="sk-SK" sz="1200" i="0" baseline="0" dirty="0" err="1" smtClean="0"/>
              <a:t>Pokud</a:t>
            </a:r>
            <a:r>
              <a:rPr lang="sk-SK" sz="1200" i="0" baseline="0" dirty="0" smtClean="0"/>
              <a:t> </a:t>
            </a:r>
            <a:r>
              <a:rPr lang="sk-SK" sz="1200" i="0" baseline="0" dirty="0" err="1" smtClean="0"/>
              <a:t>byste</a:t>
            </a:r>
            <a:r>
              <a:rPr lang="sk-SK" sz="1200" i="0" baseline="0" dirty="0" smtClean="0"/>
              <a:t> </a:t>
            </a:r>
            <a:r>
              <a:rPr lang="sk-SK" sz="1200" i="0" baseline="0" dirty="0" err="1" smtClean="0"/>
              <a:t>se</a:t>
            </a:r>
            <a:r>
              <a:rPr lang="sk-SK" sz="1200" i="0" baseline="0" dirty="0" smtClean="0"/>
              <a:t> </a:t>
            </a:r>
            <a:r>
              <a:rPr lang="sk-SK" sz="1200" i="0" baseline="0" dirty="0" err="1" smtClean="0"/>
              <a:t>neslyšeli</a:t>
            </a:r>
            <a:r>
              <a:rPr lang="sk-SK" sz="1200" i="0" baseline="0" dirty="0" smtClean="0"/>
              <a:t>, </a:t>
            </a:r>
            <a:r>
              <a:rPr lang="sk-SK" sz="1200" i="0" baseline="0" dirty="0" err="1" smtClean="0"/>
              <a:t>pořiďte</a:t>
            </a:r>
            <a:r>
              <a:rPr lang="sk-SK" sz="1200" i="0" baseline="0" dirty="0" smtClean="0"/>
              <a:t> </a:t>
            </a:r>
            <a:r>
              <a:rPr lang="sk-SK" sz="1200" i="0" baseline="0" dirty="0" err="1" smtClean="0"/>
              <a:t>prosklený</a:t>
            </a:r>
            <a:r>
              <a:rPr lang="sk-SK" sz="1200" i="0" baseline="0" dirty="0" smtClean="0"/>
              <a:t> kontejner. </a:t>
            </a:r>
            <a:r>
              <a:rPr lang="cs-CZ" baseline="0" dirty="0" smtClean="0"/>
              <a:t>Systém Vám implementuji.</a:t>
            </a: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Systém pro Vás vyvinu a instaluji (</a:t>
            </a:r>
            <a:r>
              <a:rPr lang="cs-CZ" baseline="0" dirty="0" err="1" smtClean="0"/>
              <a:t>kooperant</a:t>
            </a:r>
            <a:r>
              <a:rPr lang="cs-CZ" baseline="0" dirty="0" smtClean="0"/>
              <a:t>).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nechť si vyplní tabulku dle své reality. Výsledek Vám řekne, jestli musíte něco změnit.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Obsah:</a:t>
            </a:r>
            <a:r>
              <a:rPr lang="cs-CZ" baseline="0" dirty="0" smtClean="0"/>
              <a:t> body kopírují kapitoly v MS-Word článku pro Slévárenství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Tady nejde o „čas“. Tady jde o VČAS!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Když do produktového vývoje vnesete přesný systém, který nikdo neohýbá, neuděláte z nástroje „posvátnou krávu“, tak</a:t>
            </a:r>
            <a:r>
              <a:rPr lang="cs-CZ" baseline="0" dirty="0" smtClean="0"/>
              <a:t> je šance být skvělý. Nezvládnuté projekty zabíjí firmy. Systém Vám implementuji.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78" y="4759643"/>
            <a:ext cx="5053407" cy="450913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086" tIns="48044" rIns="96086" bIns="48044"/>
          <a:lstStyle/>
          <a:p>
            <a:r>
              <a:rPr lang="cs-CZ" dirty="0" smtClean="0"/>
              <a:t>Standardizujte</a:t>
            </a:r>
            <a:r>
              <a:rPr lang="cs-CZ" baseline="0" dirty="0" smtClean="0"/>
              <a:t> zprávy o plnění projektů.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Cyklus PDCA lze implementovat do většiny procesů. Především zápisy z porad produktové kvality strukturujme dle PDCA.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Nabízím konzultaci, jak postupovat.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Chyba se dělá v tom, že při indikaci</a:t>
            </a:r>
            <a:r>
              <a:rPr lang="cs-CZ" baseline="0" dirty="0" smtClean="0"/>
              <a:t> problému rovnou skočím do fáze 4.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Určitě si prohlédněte videa s dr.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Koukolíkem</a:t>
            </a:r>
            <a:r>
              <a:rPr lang="cs-CZ" baseline="0" dirty="0" smtClean="0"/>
              <a:t>, například: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https://www.youtube.com/watch?v=u68WfG1srfk (18:10-19:40)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Nevěřte, že jde vždy vše po dobrém. V „autobuse“ je potřeba mít ty správné lidi (nikdo neříká samá esa/tahouny). Zprostředkuji externí firmu na testování Vašich zaměstnanců.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Odpor k poradenství je dětinský, trapný a amatérský. Takový odpor představuje „špičku ledovce“ primárního odporu ke změnám.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Můj model je postavený na dvou hlavních hodnotách: vývoji a důslednosti,</a:t>
            </a:r>
            <a:r>
              <a:rPr lang="cs-CZ" baseline="0" dirty="0" smtClean="0"/>
              <a:t> doplněné o práci s důvěrou, jen na důležitých věcech a celkovém rozvoji.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Prosím, odpovězte si na otázku, kolik je Vaše EBITDA nebo EBIT.</a:t>
            </a:r>
            <a:r>
              <a:rPr lang="cs-CZ" baseline="0" dirty="0" smtClean="0"/>
              <a:t> Pokud nedosahujete parametr </a:t>
            </a:r>
            <a:r>
              <a:rPr lang="cs-CZ" sz="1200" i="1" dirty="0" smtClean="0"/>
              <a:t>EBITDA marže</a:t>
            </a:r>
            <a:r>
              <a:rPr lang="cs-CZ" sz="1200" dirty="0" smtClean="0"/>
              <a:t> </a:t>
            </a:r>
            <a:r>
              <a:rPr lang="cs-CZ" baseline="0" dirty="0" smtClean="0"/>
              <a:t>stabilně nad 10%, a chcete vyšší ziskovost (už kvůli investicím), tak asi </a:t>
            </a:r>
            <a:r>
              <a:rPr lang="cs-CZ" baseline="0" dirty="0" err="1" smtClean="0"/>
              <a:t>musítě</a:t>
            </a:r>
            <a:r>
              <a:rPr lang="cs-CZ" baseline="0" dirty="0" smtClean="0"/>
              <a:t> něco dělat jinak. Článek cestu k excelentnosti popisuje.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Chceme být průměrný? Chceme mít úplně vše laciné?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Určitě si článek najděte na </a:t>
            </a:r>
            <a:r>
              <a:rPr lang="cs-CZ" dirty="0" err="1" smtClean="0"/>
              <a:t>netu</a:t>
            </a:r>
            <a:r>
              <a:rPr lang="cs-CZ" dirty="0" smtClean="0"/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https://www.ipaslovakia.sk/sk/tlac-a-media/aktuality/setrenim-este-nikto-nezbohatol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obsahu článku prof. </a:t>
            </a:r>
            <a:r>
              <a:rPr lang="cs-CZ" dirty="0" err="1" smtClean="0"/>
              <a:t>Košturiaka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Faleš, lacinost a nedůvěru lidé velmi rychle prohlídnou – žijme firemní hodnoty, denně. Pomohu Vám s definicí firemní strategie. Začneme nástrojem SWOT.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Vytváří se strategie pro oblasti prodeje, marketingu, investic, plánovat lze inovace, ale na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oblast personálu se zapomíná.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Tabulka je primitivní – propojuje jen 2 hodnotící parametry (firma</a:t>
            </a:r>
            <a:r>
              <a:rPr lang="cs-CZ" baseline="0" dirty="0" smtClean="0"/>
              <a:t> je vyhodnotila jako NEJ) </a:t>
            </a:r>
            <a:r>
              <a:rPr lang="cs-CZ" dirty="0" smtClean="0"/>
              <a:t>s prémiemi – EUR jako příplatek</a:t>
            </a:r>
            <a:r>
              <a:rPr lang="cs-CZ" baseline="0" dirty="0" smtClean="0"/>
              <a:t> měsíčně na odpracovanou hodinu.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47-28A5-49B6-B16E-4221739A945D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F6F6-D00F-40C7-A248-44D4349F5514}" type="datetimeFigureOut">
              <a:rPr lang="sk-SK" smtClean="0"/>
              <a:pPr/>
              <a:t>21. 3. 2018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27C8-A5C2-48CA-A830-9F8C90AB84E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81050" y="4214818"/>
            <a:ext cx="7215238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Vždy hledáme řešení</a:t>
            </a:r>
            <a:endParaRPr lang="sk-SK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57329" y="1643050"/>
            <a:ext cx="808663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Budování excelence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slévárenském prostředí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Autor: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Dr.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Ing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Marko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Grzinčič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Březen 2018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71414"/>
            <a:ext cx="4648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Výkonové hodnotící ukazatele</a:t>
            </a:r>
            <a:endParaRPr lang="sk-SK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1000100" y="857232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/>
              <a:t>Management by Objectives</a:t>
            </a:r>
            <a:r>
              <a:rPr lang="cs-CZ" sz="2000" dirty="0" smtClean="0"/>
              <a:t>, tj. řízení podle cílů</a:t>
            </a:r>
          </a:p>
          <a:p>
            <a:endParaRPr lang="cs-CZ" sz="2000" dirty="0" smtClean="0"/>
          </a:p>
          <a:p>
            <a:r>
              <a:rPr lang="cs-CZ" sz="2000" dirty="0" smtClean="0"/>
              <a:t>KPI´s (</a:t>
            </a:r>
            <a:r>
              <a:rPr lang="en-GB" sz="2000" dirty="0" smtClean="0"/>
              <a:t>Key Performance Indicators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smtClean="0"/>
              <a:t>	Realitu!</a:t>
            </a:r>
          </a:p>
          <a:p>
            <a:r>
              <a:rPr lang="cs-CZ" sz="2000" dirty="0" smtClean="0"/>
              <a:t>	Vyhodnocování pravidelně každý měsíc</a:t>
            </a:r>
          </a:p>
          <a:p>
            <a:r>
              <a:rPr lang="cs-CZ" sz="2000" dirty="0" smtClean="0"/>
              <a:t>	Znát příčiny a souvislosti</a:t>
            </a:r>
          </a:p>
          <a:p>
            <a:r>
              <a:rPr lang="cs-CZ" sz="2000" dirty="0" smtClean="0"/>
              <a:t>	Realizovat nápravná opatření</a:t>
            </a:r>
          </a:p>
          <a:p>
            <a:r>
              <a:rPr lang="cs-CZ" sz="2000" dirty="0" smtClean="0"/>
              <a:t>	KPI´s musí být </a:t>
            </a:r>
            <a:r>
              <a:rPr lang="cs-CZ" sz="2000" u="sng" dirty="0" smtClean="0"/>
              <a:t>propojené</a:t>
            </a:r>
            <a:r>
              <a:rPr lang="cs-CZ" sz="2000" dirty="0" smtClean="0"/>
              <a:t> se mzdovým systémem</a:t>
            </a:r>
            <a:endParaRPr lang="sk-SK" sz="2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40" y="3857628"/>
            <a:ext cx="809402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642910" y="4357694"/>
            <a:ext cx="150019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 b="33663"/>
          <a:stretch>
            <a:fillRect/>
          </a:stretch>
        </p:blipFill>
        <p:spPr bwMode="auto">
          <a:xfrm>
            <a:off x="571472" y="-8440"/>
            <a:ext cx="7015167" cy="68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Rovná spojnica 11"/>
          <p:cNvCxnSpPr/>
          <p:nvPr/>
        </p:nvCxnSpPr>
        <p:spPr>
          <a:xfrm>
            <a:off x="642910" y="179786"/>
            <a:ext cx="678661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642910" y="6286520"/>
            <a:ext cx="678661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7323" y="-2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t="66505"/>
          <a:stretch>
            <a:fillRect/>
          </a:stretch>
        </p:blipFill>
        <p:spPr bwMode="auto">
          <a:xfrm>
            <a:off x="760132" y="0"/>
            <a:ext cx="838386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08" y="4104619"/>
            <a:ext cx="8384094" cy="296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Rovná spojnica 6"/>
          <p:cNvCxnSpPr/>
          <p:nvPr/>
        </p:nvCxnSpPr>
        <p:spPr>
          <a:xfrm>
            <a:off x="857224" y="1142984"/>
            <a:ext cx="8208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848598" y="6189204"/>
            <a:ext cx="8208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846168" y="4357694"/>
            <a:ext cx="8208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854356" y="1827468"/>
            <a:ext cx="8208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416" y="571480"/>
            <a:ext cx="6637980" cy="3000396"/>
          </a:xfrm>
          <a:prstGeom prst="rect">
            <a:avLst/>
          </a:prstGeom>
          <a:noFill/>
        </p:spPr>
      </p:pic>
      <p:pic>
        <p:nvPicPr>
          <p:cNvPr id="3" name="Obrázok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023" y="3714752"/>
            <a:ext cx="5324183" cy="314324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7323" y="-2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42910" y="4826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EBITDA most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 rot="20139601">
            <a:off x="7837679" y="2086048"/>
            <a:ext cx="121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Každý měsíc!</a:t>
            </a:r>
            <a:endParaRPr lang="sk-SK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14348" y="262574"/>
            <a:ext cx="27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Cesta k ziskovosti</a:t>
            </a:r>
            <a:endParaRPr lang="sk-SK" sz="2800" dirty="0"/>
          </a:p>
        </p:txBody>
      </p:sp>
      <p:sp>
        <p:nvSpPr>
          <p:cNvPr id="3" name="Obdĺžnik 2"/>
          <p:cNvSpPr/>
          <p:nvPr/>
        </p:nvSpPr>
        <p:spPr>
          <a:xfrm>
            <a:off x="0" y="114298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Obrat na jednoho zaměstnance by měl vytvořit obrat alespoň 3 mil. Kč.</a:t>
            </a:r>
          </a:p>
          <a:p>
            <a:endParaRPr lang="cs-CZ" dirty="0" smtClean="0"/>
          </a:p>
          <a:p>
            <a:r>
              <a:rPr lang="cs-CZ" dirty="0" smtClean="0"/>
              <a:t>Každý zaměstnanec má generovat hodnoty ve výši 4násobku svých mzdových nákladů. Mzdové náklady by tedy neměly nikdy přesáhnout 25 % tržeb.  </a:t>
            </a:r>
          </a:p>
          <a:p>
            <a:endParaRPr lang="cs-CZ" dirty="0" smtClean="0"/>
          </a:p>
          <a:p>
            <a:pPr marL="342900" indent="-342900">
              <a:buAutoNum type="arabicPeriod"/>
            </a:pPr>
            <a:r>
              <a:rPr lang="cs-CZ" i="1" dirty="0" smtClean="0"/>
              <a:t>Produktivita</a:t>
            </a:r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r>
              <a:rPr lang="cs-CZ" i="1" dirty="0" smtClean="0"/>
              <a:t>Zásoby</a:t>
            </a:r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endParaRPr lang="cs-CZ" i="1" dirty="0" smtClean="0"/>
          </a:p>
          <a:p>
            <a:pPr marL="342900" indent="-342900">
              <a:buAutoNum type="arabicPeriod"/>
            </a:pPr>
            <a:r>
              <a:rPr lang="cs-CZ" i="1" dirty="0" smtClean="0"/>
              <a:t>Výrobní náklady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78146" y="2786058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automatizace a robotizace</a:t>
            </a:r>
          </a:p>
          <a:p>
            <a:r>
              <a:rPr lang="cs-CZ" dirty="0" smtClean="0"/>
              <a:t>průmyslové inženýrství + kontinuální zlepšování, tj. štíhlá výroba, 5S, </a:t>
            </a:r>
            <a:r>
              <a:rPr lang="en-GB" dirty="0" smtClean="0"/>
              <a:t>Value Stream Mapping</a:t>
            </a:r>
            <a:r>
              <a:rPr lang="cs-CZ" dirty="0" smtClean="0"/>
              <a:t>, tj. mapování toku hodnot), systém dílenského řízení výroby za pomoci </a:t>
            </a:r>
            <a:r>
              <a:rPr lang="cs-CZ" dirty="0" err="1" smtClean="0"/>
              <a:t>Kanban</a:t>
            </a:r>
            <a:r>
              <a:rPr lang="cs-CZ" dirty="0" smtClean="0"/>
              <a:t> karet, násobností forem, odstraněním nadprací, vysokým OEE, tj. snižováním cyklových časů, minimalizací prostojů z poruch, minimální kvalitativní neshodou, využitím metody SMED (</a:t>
            </a:r>
            <a:r>
              <a:rPr lang="en-GB" dirty="0" smtClean="0"/>
              <a:t>Single Minute Exchange of Dies </a:t>
            </a:r>
            <a:r>
              <a:rPr lang="cs-CZ" dirty="0" smtClean="0"/>
              <a:t>- výměna nástroje během 1 min.) 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7323" y="-2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778146" y="5006000"/>
            <a:ext cx="828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pohodlnost „myslet“ a nefunkční plánování (absence APS – </a:t>
            </a:r>
            <a:r>
              <a:rPr lang="en-GB" dirty="0" smtClean="0"/>
              <a:t>Advanced Planning and Scheduling</a:t>
            </a:r>
            <a:r>
              <a:rPr lang="cs-CZ" dirty="0" smtClean="0"/>
              <a:t>, tj. pokročilé plánování logistiky a výroby pomocí počítačového programu s pokročilými matematickými algoritmy),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778146" y="6417254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správně realizované TPM (</a:t>
            </a:r>
            <a:r>
              <a:rPr lang="en-GB" dirty="0" smtClean="0"/>
              <a:t>Total Productive Maintenance</a:t>
            </a:r>
            <a:r>
              <a:rPr lang="cs-CZ" dirty="0" smtClean="0"/>
              <a:t>, tj. totálně produktivní údržba)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57158" y="142852"/>
            <a:ext cx="807249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4. Personální oblast</a:t>
            </a:r>
          </a:p>
          <a:p>
            <a:endParaRPr lang="cs-CZ" sz="2800" b="1" dirty="0" smtClean="0"/>
          </a:p>
          <a:p>
            <a:r>
              <a:rPr lang="cs-CZ" sz="2000" b="1" dirty="0" smtClean="0"/>
              <a:t>Vedení lidí nebo řízení lidí?</a:t>
            </a:r>
          </a:p>
          <a:p>
            <a:r>
              <a:rPr lang="cs-CZ" sz="2000" i="1" dirty="0" smtClean="0"/>
              <a:t>Fakta: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FLUKTUACE: odchod pracovníka nás stojí 4násobek měsíční mzdy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i="1" dirty="0" smtClean="0"/>
              <a:t> </a:t>
            </a:r>
            <a:r>
              <a:rPr lang="cs-CZ" sz="2000" i="1" dirty="0" err="1" smtClean="0"/>
              <a:t>Jobs.cz</a:t>
            </a:r>
            <a:r>
              <a:rPr lang="cs-CZ" sz="2000" i="1" dirty="0" smtClean="0"/>
              <a:t> : </a:t>
            </a:r>
            <a:r>
              <a:rPr lang="cs-CZ" sz="2000" dirty="0" smtClean="0"/>
              <a:t>39 % zaměstnanců se necítí v současné práci spokojeně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Řízení pro „3 %“ zaměstnanců - sníží angažovanost zbylých 97 %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Ryba </a:t>
            </a:r>
            <a:r>
              <a:rPr lang="cs-CZ" sz="2000" dirty="0" err="1" smtClean="0"/>
              <a:t>smrdí</a:t>
            </a:r>
            <a:r>
              <a:rPr lang="cs-CZ" sz="2000" dirty="0" smtClean="0"/>
              <a:t> od hlavy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i="1" dirty="0" smtClean="0"/>
              <a:t> </a:t>
            </a:r>
            <a:r>
              <a:rPr lang="cs-CZ" sz="2000" dirty="0" err="1" smtClean="0"/>
              <a:t>Mikromanagement</a:t>
            </a:r>
            <a:r>
              <a:rPr lang="cs-CZ" sz="2000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Byrokracie - smysl je vyvážit neschopnost a nedostatek disciplíny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Nízká morálka a neangažovanost stojí vždy za špatnými výsledky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r>
              <a:rPr lang="cs-CZ" sz="2000" b="1" i="1" dirty="0" smtClean="0"/>
              <a:t>Řešení:	„</a:t>
            </a:r>
            <a:r>
              <a:rPr lang="cs-CZ" sz="2000" i="1" dirty="0" smtClean="0"/>
              <a:t>autobus</a:t>
            </a:r>
            <a:r>
              <a:rPr lang="cs-CZ" sz="2000" dirty="0" smtClean="0"/>
              <a:t>“</a:t>
            </a:r>
          </a:p>
          <a:p>
            <a:r>
              <a:rPr lang="cs-CZ" sz="2000" b="1" i="1" dirty="0" smtClean="0"/>
              <a:t>	</a:t>
            </a:r>
            <a:r>
              <a:rPr lang="cs-CZ" sz="2000" dirty="0" smtClean="0"/>
              <a:t>vytvořte </a:t>
            </a:r>
            <a:r>
              <a:rPr lang="cs-CZ" sz="2000" i="1" dirty="0" smtClean="0"/>
              <a:t>kulturu disciplíny</a:t>
            </a:r>
          </a:p>
          <a:p>
            <a:r>
              <a:rPr lang="cs-CZ" sz="2000" i="1" dirty="0" smtClean="0"/>
              <a:t>	zapojte lidi </a:t>
            </a:r>
            <a:r>
              <a:rPr lang="cs-CZ" sz="2000" dirty="0" smtClean="0"/>
              <a:t>do života firmy</a:t>
            </a:r>
          </a:p>
          <a:p>
            <a:r>
              <a:rPr lang="cs-CZ" sz="2000" dirty="0" smtClean="0"/>
              <a:t>	</a:t>
            </a:r>
            <a:r>
              <a:rPr lang="cs-CZ" sz="2000" i="1" dirty="0" smtClean="0"/>
              <a:t>spravedlnost</a:t>
            </a:r>
          </a:p>
          <a:p>
            <a:r>
              <a:rPr lang="cs-CZ" sz="2000" dirty="0" smtClean="0"/>
              <a:t>	</a:t>
            </a:r>
            <a:r>
              <a:rPr lang="cs-CZ" sz="2000" i="1" dirty="0" smtClean="0"/>
              <a:t>morálka</a:t>
            </a:r>
            <a:endParaRPr lang="sk-SK" sz="20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kupina 62"/>
          <p:cNvGrpSpPr/>
          <p:nvPr/>
        </p:nvGrpSpPr>
        <p:grpSpPr>
          <a:xfrm>
            <a:off x="428596" y="1214422"/>
            <a:ext cx="7000923" cy="4676921"/>
            <a:chOff x="1071539" y="559338"/>
            <a:chExt cx="7000923" cy="4676921"/>
          </a:xfrm>
        </p:grpSpPr>
        <p:sp>
          <p:nvSpPr>
            <p:cNvPr id="18" name="BlokTextu 17"/>
            <p:cNvSpPr txBox="1"/>
            <p:nvPr/>
          </p:nvSpPr>
          <p:spPr>
            <a:xfrm>
              <a:off x="3428992" y="559338"/>
              <a:ext cx="642942" cy="4676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cs-CZ" dirty="0" smtClean="0"/>
                <a:t>5,0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4,5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4,0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3,5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3,0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2,5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2,0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1,5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1,0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0,5</a:t>
              </a:r>
            </a:p>
            <a:p>
              <a:pPr algn="ctr">
                <a:lnSpc>
                  <a:spcPts val="1700"/>
                </a:lnSpc>
              </a:pPr>
              <a:endParaRPr lang="cs-CZ" dirty="0" smtClean="0"/>
            </a:p>
            <a:p>
              <a:pPr algn="ctr">
                <a:lnSpc>
                  <a:spcPts val="1700"/>
                </a:lnSpc>
              </a:pPr>
              <a:r>
                <a:rPr lang="cs-CZ" dirty="0" smtClean="0"/>
                <a:t>0,05</a:t>
              </a:r>
              <a:endParaRPr lang="sk-SK" dirty="0"/>
            </a:p>
          </p:txBody>
        </p:sp>
        <p:cxnSp>
          <p:nvCxnSpPr>
            <p:cNvPr id="20" name="Rovná spojnica 19"/>
            <p:cNvCxnSpPr/>
            <p:nvPr/>
          </p:nvCxnSpPr>
          <p:spPr>
            <a:xfrm flipV="1">
              <a:off x="1350944" y="2521026"/>
              <a:ext cx="242889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ovacia šípka 21"/>
            <p:cNvCxnSpPr/>
            <p:nvPr/>
          </p:nvCxnSpPr>
          <p:spPr>
            <a:xfrm rot="5400000">
              <a:off x="926530" y="3024932"/>
              <a:ext cx="100013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BlokTextu 22"/>
            <p:cNvSpPr txBox="1"/>
            <p:nvPr/>
          </p:nvSpPr>
          <p:spPr>
            <a:xfrm rot="16200000">
              <a:off x="275273" y="3254532"/>
              <a:ext cx="1961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nepřátelství</a:t>
              </a:r>
              <a:endParaRPr lang="sk-SK" dirty="0"/>
            </a:p>
          </p:txBody>
        </p:sp>
        <p:grpSp>
          <p:nvGrpSpPr>
            <p:cNvPr id="60" name="Skupina 59"/>
            <p:cNvGrpSpPr/>
            <p:nvPr/>
          </p:nvGrpSpPr>
          <p:grpSpPr>
            <a:xfrm>
              <a:off x="1571604" y="559338"/>
              <a:ext cx="1857388" cy="369332"/>
              <a:chOff x="1571604" y="357166"/>
              <a:chExt cx="1857388" cy="369332"/>
            </a:xfrm>
          </p:grpSpPr>
          <p:sp>
            <p:nvSpPr>
              <p:cNvPr id="2" name="BlokTextu 1"/>
              <p:cNvSpPr txBox="1"/>
              <p:nvPr/>
            </p:nvSpPr>
            <p:spPr>
              <a:xfrm>
                <a:off x="1571604" y="357166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Hry</a:t>
                </a:r>
                <a:endParaRPr lang="sk-SK" dirty="0"/>
              </a:p>
            </p:txBody>
          </p:sp>
          <p:cxnSp>
            <p:nvCxnSpPr>
              <p:cNvPr id="25" name="Rovná spojnica 24"/>
              <p:cNvCxnSpPr>
                <a:stCxn id="2" idx="3"/>
              </p:cNvCxnSpPr>
              <p:nvPr/>
            </p:nvCxnSpPr>
            <p:spPr>
              <a:xfrm>
                <a:off x="3213204" y="541832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Skupina 58"/>
            <p:cNvGrpSpPr/>
            <p:nvPr/>
          </p:nvGrpSpPr>
          <p:grpSpPr>
            <a:xfrm>
              <a:off x="1571604" y="1231620"/>
              <a:ext cx="1858862" cy="369332"/>
              <a:chOff x="1571604" y="1250141"/>
              <a:chExt cx="1858862" cy="369332"/>
            </a:xfrm>
          </p:grpSpPr>
          <p:sp>
            <p:nvSpPr>
              <p:cNvPr id="8" name="BlokTextu 7"/>
              <p:cNvSpPr txBox="1"/>
              <p:nvPr/>
            </p:nvSpPr>
            <p:spPr>
              <a:xfrm>
                <a:off x="1571604" y="1250141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Nadšení</a:t>
                </a:r>
                <a:endParaRPr lang="sk-SK" dirty="0"/>
              </a:p>
            </p:txBody>
          </p:sp>
          <p:cxnSp>
            <p:nvCxnSpPr>
              <p:cNvPr id="28" name="Rovná spojnica 27"/>
              <p:cNvCxnSpPr/>
              <p:nvPr/>
            </p:nvCxnSpPr>
            <p:spPr>
              <a:xfrm>
                <a:off x="3214678" y="1428736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Skupina 57"/>
            <p:cNvGrpSpPr/>
            <p:nvPr/>
          </p:nvGrpSpPr>
          <p:grpSpPr>
            <a:xfrm>
              <a:off x="1571604" y="1903902"/>
              <a:ext cx="1858862" cy="369332"/>
              <a:chOff x="1571604" y="2143116"/>
              <a:chExt cx="1858862" cy="369332"/>
            </a:xfrm>
          </p:grpSpPr>
          <p:sp>
            <p:nvSpPr>
              <p:cNvPr id="7" name="BlokTextu 6"/>
              <p:cNvSpPr txBox="1"/>
              <p:nvPr/>
            </p:nvSpPr>
            <p:spPr>
              <a:xfrm>
                <a:off x="1571604" y="2143116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Konzervatismus</a:t>
                </a:r>
                <a:endParaRPr lang="sk-SK" dirty="0"/>
              </a:p>
            </p:txBody>
          </p:sp>
          <p:cxnSp>
            <p:nvCxnSpPr>
              <p:cNvPr id="29" name="Rovná spojnica 28"/>
              <p:cNvCxnSpPr/>
              <p:nvPr/>
            </p:nvCxnSpPr>
            <p:spPr>
              <a:xfrm>
                <a:off x="3214678" y="2332146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Skupina 56"/>
            <p:cNvGrpSpPr/>
            <p:nvPr/>
          </p:nvGrpSpPr>
          <p:grpSpPr>
            <a:xfrm>
              <a:off x="1571604" y="2576184"/>
              <a:ext cx="1858862" cy="369332"/>
              <a:chOff x="1571604" y="3036091"/>
              <a:chExt cx="1858862" cy="369332"/>
            </a:xfrm>
          </p:grpSpPr>
          <p:sp>
            <p:nvSpPr>
              <p:cNvPr id="10" name="BlokTextu 9"/>
              <p:cNvSpPr txBox="1"/>
              <p:nvPr/>
            </p:nvSpPr>
            <p:spPr>
              <a:xfrm>
                <a:off x="1571604" y="3036091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Antagonismus</a:t>
                </a:r>
                <a:endParaRPr lang="sk-SK" dirty="0"/>
              </a:p>
            </p:txBody>
          </p:sp>
          <p:cxnSp>
            <p:nvCxnSpPr>
              <p:cNvPr id="32" name="Rovná spojnica 31"/>
              <p:cNvCxnSpPr/>
              <p:nvPr/>
            </p:nvCxnSpPr>
            <p:spPr>
              <a:xfrm>
                <a:off x="3214678" y="3218900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Skupina 55"/>
            <p:cNvGrpSpPr/>
            <p:nvPr/>
          </p:nvGrpSpPr>
          <p:grpSpPr>
            <a:xfrm>
              <a:off x="1571604" y="3248466"/>
              <a:ext cx="1858862" cy="369332"/>
              <a:chOff x="1571604" y="3929066"/>
              <a:chExt cx="1858862" cy="369332"/>
            </a:xfrm>
          </p:grpSpPr>
          <p:sp>
            <p:nvSpPr>
              <p:cNvPr id="14" name="BlokTextu 13"/>
              <p:cNvSpPr txBox="1"/>
              <p:nvPr/>
            </p:nvSpPr>
            <p:spPr>
              <a:xfrm>
                <a:off x="1571604" y="3929066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Nenávist</a:t>
                </a:r>
                <a:endParaRPr lang="sk-SK" dirty="0"/>
              </a:p>
            </p:txBody>
          </p:sp>
          <p:cxnSp>
            <p:nvCxnSpPr>
              <p:cNvPr id="33" name="Rovná spojnica 32"/>
              <p:cNvCxnSpPr/>
              <p:nvPr/>
            </p:nvCxnSpPr>
            <p:spPr>
              <a:xfrm>
                <a:off x="3214678" y="4118096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Skupina 54"/>
            <p:cNvGrpSpPr/>
            <p:nvPr/>
          </p:nvGrpSpPr>
          <p:grpSpPr>
            <a:xfrm>
              <a:off x="1571604" y="3920748"/>
              <a:ext cx="1858862" cy="369332"/>
              <a:chOff x="1571604" y="4822041"/>
              <a:chExt cx="1858862" cy="369332"/>
            </a:xfrm>
          </p:grpSpPr>
          <p:sp>
            <p:nvSpPr>
              <p:cNvPr id="12" name="BlokTextu 11"/>
              <p:cNvSpPr txBox="1"/>
              <p:nvPr/>
            </p:nvSpPr>
            <p:spPr>
              <a:xfrm>
                <a:off x="1571604" y="4822041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Strach</a:t>
                </a:r>
                <a:endParaRPr lang="sk-SK" dirty="0"/>
              </a:p>
            </p:txBody>
          </p:sp>
          <p:cxnSp>
            <p:nvCxnSpPr>
              <p:cNvPr id="34" name="Rovná spojnica 33"/>
              <p:cNvCxnSpPr/>
              <p:nvPr/>
            </p:nvCxnSpPr>
            <p:spPr>
              <a:xfrm>
                <a:off x="3214678" y="5004850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Skupina 53"/>
            <p:cNvGrpSpPr/>
            <p:nvPr/>
          </p:nvGrpSpPr>
          <p:grpSpPr>
            <a:xfrm>
              <a:off x="1571604" y="4593028"/>
              <a:ext cx="1858862" cy="369332"/>
              <a:chOff x="1571604" y="5715016"/>
              <a:chExt cx="1858862" cy="369332"/>
            </a:xfrm>
          </p:grpSpPr>
          <p:sp>
            <p:nvSpPr>
              <p:cNvPr id="17" name="BlokTextu 16"/>
              <p:cNvSpPr txBox="1"/>
              <p:nvPr/>
            </p:nvSpPr>
            <p:spPr>
              <a:xfrm>
                <a:off x="1571604" y="5715016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Žal</a:t>
                </a:r>
                <a:endParaRPr lang="sk-SK" dirty="0"/>
              </a:p>
            </p:txBody>
          </p:sp>
          <p:cxnSp>
            <p:nvCxnSpPr>
              <p:cNvPr id="35" name="Rovná spojnica 34"/>
              <p:cNvCxnSpPr/>
              <p:nvPr/>
            </p:nvCxnSpPr>
            <p:spPr>
              <a:xfrm>
                <a:off x="3214678" y="5904046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Skupina 46"/>
            <p:cNvGrpSpPr/>
            <p:nvPr/>
          </p:nvGrpSpPr>
          <p:grpSpPr>
            <a:xfrm>
              <a:off x="4071934" y="857393"/>
              <a:ext cx="1857388" cy="369332"/>
              <a:chOff x="4071934" y="804843"/>
              <a:chExt cx="1857388" cy="369332"/>
            </a:xfrm>
          </p:grpSpPr>
          <p:sp>
            <p:nvSpPr>
              <p:cNvPr id="5" name="BlokTextu 4"/>
              <p:cNvSpPr txBox="1"/>
              <p:nvPr/>
            </p:nvSpPr>
            <p:spPr>
              <a:xfrm>
                <a:off x="4287722" y="804843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Akce</a:t>
                </a:r>
                <a:endParaRPr lang="sk-SK" dirty="0"/>
              </a:p>
            </p:txBody>
          </p:sp>
          <p:cxnSp>
            <p:nvCxnSpPr>
              <p:cNvPr id="36" name="Rovná spojnica 35"/>
              <p:cNvCxnSpPr/>
              <p:nvPr/>
            </p:nvCxnSpPr>
            <p:spPr>
              <a:xfrm>
                <a:off x="4071934" y="995894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Skupina 49"/>
            <p:cNvGrpSpPr/>
            <p:nvPr/>
          </p:nvGrpSpPr>
          <p:grpSpPr>
            <a:xfrm>
              <a:off x="4071934" y="2876884"/>
              <a:ext cx="1857388" cy="369332"/>
              <a:chOff x="4071934" y="3488296"/>
              <a:chExt cx="1857388" cy="369332"/>
            </a:xfrm>
          </p:grpSpPr>
          <p:sp>
            <p:nvSpPr>
              <p:cNvPr id="15" name="BlokTextu 14"/>
              <p:cNvSpPr txBox="1"/>
              <p:nvPr/>
            </p:nvSpPr>
            <p:spPr>
              <a:xfrm>
                <a:off x="4287722" y="3488296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Hněv</a:t>
                </a:r>
                <a:endParaRPr lang="sk-SK" dirty="0"/>
              </a:p>
            </p:txBody>
          </p:sp>
          <p:cxnSp>
            <p:nvCxnSpPr>
              <p:cNvPr id="37" name="Rovná spojnica 36"/>
              <p:cNvCxnSpPr/>
              <p:nvPr/>
            </p:nvCxnSpPr>
            <p:spPr>
              <a:xfrm>
                <a:off x="4071934" y="3672812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Skupina 48"/>
            <p:cNvGrpSpPr/>
            <p:nvPr/>
          </p:nvGrpSpPr>
          <p:grpSpPr>
            <a:xfrm>
              <a:off x="4071934" y="2203721"/>
              <a:ext cx="1857388" cy="369332"/>
              <a:chOff x="4071934" y="2571744"/>
              <a:chExt cx="1857388" cy="369332"/>
            </a:xfrm>
          </p:grpSpPr>
          <p:sp>
            <p:nvSpPr>
              <p:cNvPr id="9" name="BlokTextu 8"/>
              <p:cNvSpPr txBox="1"/>
              <p:nvPr/>
            </p:nvSpPr>
            <p:spPr>
              <a:xfrm>
                <a:off x="4287722" y="2571744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Nuda</a:t>
                </a:r>
                <a:endParaRPr lang="sk-SK" dirty="0"/>
              </a:p>
            </p:txBody>
          </p:sp>
          <p:cxnSp>
            <p:nvCxnSpPr>
              <p:cNvPr id="38" name="Rovná spojnica 37"/>
              <p:cNvCxnSpPr/>
              <p:nvPr/>
            </p:nvCxnSpPr>
            <p:spPr>
              <a:xfrm>
                <a:off x="4071934" y="2756560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Skupina 47"/>
            <p:cNvGrpSpPr/>
            <p:nvPr/>
          </p:nvGrpSpPr>
          <p:grpSpPr>
            <a:xfrm>
              <a:off x="4071934" y="1530557"/>
              <a:ext cx="1857388" cy="369332"/>
              <a:chOff x="4071934" y="1699276"/>
              <a:chExt cx="1857388" cy="369332"/>
            </a:xfrm>
          </p:grpSpPr>
          <p:sp>
            <p:nvSpPr>
              <p:cNvPr id="6" name="BlokTextu 5"/>
              <p:cNvSpPr txBox="1"/>
              <p:nvPr/>
            </p:nvSpPr>
            <p:spPr>
              <a:xfrm>
                <a:off x="4287722" y="1699276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Silný zájem</a:t>
                </a:r>
                <a:endParaRPr lang="sk-SK" dirty="0"/>
              </a:p>
            </p:txBody>
          </p:sp>
          <p:cxnSp>
            <p:nvCxnSpPr>
              <p:cNvPr id="39" name="Rovná spojnica 38"/>
              <p:cNvCxnSpPr/>
              <p:nvPr/>
            </p:nvCxnSpPr>
            <p:spPr>
              <a:xfrm>
                <a:off x="4071934" y="1886862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Skupina 50"/>
            <p:cNvGrpSpPr/>
            <p:nvPr/>
          </p:nvGrpSpPr>
          <p:grpSpPr>
            <a:xfrm>
              <a:off x="4070460" y="3425611"/>
              <a:ext cx="1858862" cy="646331"/>
              <a:chOff x="4070460" y="4239700"/>
              <a:chExt cx="1858862" cy="646331"/>
            </a:xfrm>
          </p:grpSpPr>
          <p:sp>
            <p:nvSpPr>
              <p:cNvPr id="13" name="BlokTextu 12"/>
              <p:cNvSpPr txBox="1"/>
              <p:nvPr/>
            </p:nvSpPr>
            <p:spPr>
              <a:xfrm>
                <a:off x="4287722" y="4239700"/>
                <a:ext cx="1641600" cy="646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Skryté nepřátelství</a:t>
                </a:r>
                <a:endParaRPr lang="sk-SK" dirty="0"/>
              </a:p>
            </p:txBody>
          </p:sp>
          <p:cxnSp>
            <p:nvCxnSpPr>
              <p:cNvPr id="40" name="Rovná spojnica 39"/>
              <p:cNvCxnSpPr/>
              <p:nvPr/>
            </p:nvCxnSpPr>
            <p:spPr>
              <a:xfrm>
                <a:off x="4070460" y="4567794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Skupina 51"/>
            <p:cNvGrpSpPr/>
            <p:nvPr/>
          </p:nvGrpSpPr>
          <p:grpSpPr>
            <a:xfrm>
              <a:off x="4071934" y="4249462"/>
              <a:ext cx="1857388" cy="369332"/>
              <a:chOff x="4071934" y="5286388"/>
              <a:chExt cx="1857388" cy="369332"/>
            </a:xfrm>
          </p:grpSpPr>
          <p:sp>
            <p:nvSpPr>
              <p:cNvPr id="11" name="BlokTextu 10"/>
              <p:cNvSpPr txBox="1"/>
              <p:nvPr/>
            </p:nvSpPr>
            <p:spPr>
              <a:xfrm>
                <a:off x="4287722" y="5286388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Udobřování</a:t>
                </a:r>
                <a:endParaRPr lang="sk-SK" dirty="0"/>
              </a:p>
            </p:txBody>
          </p:sp>
          <p:cxnSp>
            <p:nvCxnSpPr>
              <p:cNvPr id="41" name="Rovná spojnica 40"/>
              <p:cNvCxnSpPr/>
              <p:nvPr/>
            </p:nvCxnSpPr>
            <p:spPr>
              <a:xfrm>
                <a:off x="4071934" y="5475618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Skupina 52"/>
            <p:cNvGrpSpPr/>
            <p:nvPr/>
          </p:nvGrpSpPr>
          <p:grpSpPr>
            <a:xfrm>
              <a:off x="4071934" y="4857760"/>
              <a:ext cx="1857388" cy="369332"/>
              <a:chOff x="4071934" y="6060064"/>
              <a:chExt cx="1857388" cy="369332"/>
            </a:xfrm>
          </p:grpSpPr>
          <p:sp>
            <p:nvSpPr>
              <p:cNvPr id="16" name="BlokTextu 15"/>
              <p:cNvSpPr txBox="1"/>
              <p:nvPr/>
            </p:nvSpPr>
            <p:spPr>
              <a:xfrm>
                <a:off x="4287722" y="6060064"/>
                <a:ext cx="1641600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Apatie</a:t>
                </a:r>
                <a:endParaRPr lang="sk-SK" dirty="0"/>
              </a:p>
            </p:txBody>
          </p:sp>
          <p:cxnSp>
            <p:nvCxnSpPr>
              <p:cNvPr id="42" name="Rovná spojnica 41"/>
              <p:cNvCxnSpPr/>
              <p:nvPr/>
            </p:nvCxnSpPr>
            <p:spPr>
              <a:xfrm>
                <a:off x="4071934" y="6248594"/>
                <a:ext cx="215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Pravá zložená zátvorka 43"/>
            <p:cNvSpPr/>
            <p:nvPr/>
          </p:nvSpPr>
          <p:spPr>
            <a:xfrm>
              <a:off x="6000760" y="2664202"/>
              <a:ext cx="428628" cy="2571768"/>
            </a:xfrm>
            <a:prstGeom prst="rightBrace">
              <a:avLst>
                <a:gd name="adj1" fmla="val 42662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5" name="BlokTextu 44"/>
            <p:cNvSpPr txBox="1"/>
            <p:nvPr/>
          </p:nvSpPr>
          <p:spPr>
            <a:xfrm>
              <a:off x="6469296" y="3683222"/>
              <a:ext cx="160316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dirty="0" smtClean="0"/>
                <a:t>Reaktivní způsob fungování mysli</a:t>
              </a: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Obdĺžnik 64"/>
          <p:cNvSpPr/>
          <p:nvPr/>
        </p:nvSpPr>
        <p:spPr>
          <a:xfrm>
            <a:off x="285720" y="285728"/>
            <a:ext cx="3315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Emoční tónová škála </a:t>
            </a:r>
            <a:endParaRPr lang="sk-SK" sz="2800" dirty="0"/>
          </a:p>
        </p:txBody>
      </p:sp>
      <p:sp>
        <p:nvSpPr>
          <p:cNvPr id="66" name="Obdĺžnik 65"/>
          <p:cNvSpPr/>
          <p:nvPr/>
        </p:nvSpPr>
        <p:spPr>
          <a:xfrm>
            <a:off x="1500166" y="614364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EGO – je reaktivní mysl, která se brání všemu, co funguje.</a:t>
            </a:r>
            <a:endParaRPr lang="sk-SK" sz="2000" dirty="0"/>
          </a:p>
        </p:txBody>
      </p:sp>
      <p:sp>
        <p:nvSpPr>
          <p:cNvPr id="67" name="Ovál 66"/>
          <p:cNvSpPr/>
          <p:nvPr/>
        </p:nvSpPr>
        <p:spPr>
          <a:xfrm>
            <a:off x="6072198" y="1000108"/>
            <a:ext cx="2520000" cy="25200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9" name="Rovná spojnica 68"/>
          <p:cNvCxnSpPr/>
          <p:nvPr/>
        </p:nvCxnSpPr>
        <p:spPr>
          <a:xfrm rot="16200000" flipH="1">
            <a:off x="6709065" y="1613512"/>
            <a:ext cx="1252693" cy="2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vná spojnica 70"/>
          <p:cNvCxnSpPr/>
          <p:nvPr/>
        </p:nvCxnSpPr>
        <p:spPr>
          <a:xfrm rot="10800000" flipV="1">
            <a:off x="6346799" y="2256038"/>
            <a:ext cx="1000132" cy="785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>
            <a:off x="7354125" y="2257936"/>
            <a:ext cx="1071571" cy="642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lokTextu 85"/>
          <p:cNvSpPr txBox="1"/>
          <p:nvPr/>
        </p:nvSpPr>
        <p:spPr>
          <a:xfrm>
            <a:off x="6357950" y="17144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Tělo</a:t>
            </a:r>
            <a:endParaRPr lang="sk-SK" dirty="0"/>
          </a:p>
        </p:txBody>
      </p:sp>
      <p:sp>
        <p:nvSpPr>
          <p:cNvPr id="87" name="BlokTextu 86"/>
          <p:cNvSpPr txBox="1"/>
          <p:nvPr/>
        </p:nvSpPr>
        <p:spPr>
          <a:xfrm>
            <a:off x="7429520" y="17144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Mysl</a:t>
            </a:r>
            <a:endParaRPr lang="sk-SK" dirty="0"/>
          </a:p>
        </p:txBody>
      </p:sp>
      <p:sp>
        <p:nvSpPr>
          <p:cNvPr id="88" name="BlokTextu 87"/>
          <p:cNvSpPr txBox="1"/>
          <p:nvPr/>
        </p:nvSpPr>
        <p:spPr>
          <a:xfrm>
            <a:off x="6858016" y="2643182"/>
            <a:ext cx="10001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Já</a:t>
            </a:r>
          </a:p>
          <a:p>
            <a:pPr algn="ctr"/>
            <a:r>
              <a:rPr lang="cs-CZ" sz="1600" i="1" dirty="0" smtClean="0"/>
              <a:t>Osobnost</a:t>
            </a:r>
            <a:endParaRPr lang="sk-SK" sz="1600" i="1" dirty="0"/>
          </a:p>
        </p:txBody>
      </p:sp>
      <p:sp>
        <p:nvSpPr>
          <p:cNvPr id="89" name="BlokTextu 88"/>
          <p:cNvSpPr txBox="1"/>
          <p:nvPr/>
        </p:nvSpPr>
        <p:spPr>
          <a:xfrm>
            <a:off x="6357950" y="7143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Člověk</a:t>
            </a:r>
            <a:endParaRPr lang="sk-SK" dirty="0"/>
          </a:p>
        </p:txBody>
      </p:sp>
      <p:sp>
        <p:nvSpPr>
          <p:cNvPr id="90" name="BlokTextu 89"/>
          <p:cNvSpPr txBox="1"/>
          <p:nvPr/>
        </p:nvSpPr>
        <p:spPr>
          <a:xfrm>
            <a:off x="8215338" y="1539705"/>
            <a:ext cx="8572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smtClean="0"/>
              <a:t>Analytická</a:t>
            </a:r>
          </a:p>
        </p:txBody>
      </p:sp>
      <p:sp>
        <p:nvSpPr>
          <p:cNvPr id="91" name="BlokTextu 90"/>
          <p:cNvSpPr txBox="1"/>
          <p:nvPr/>
        </p:nvSpPr>
        <p:spPr>
          <a:xfrm>
            <a:off x="8215338" y="1968333"/>
            <a:ext cx="8572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smtClean="0"/>
              <a:t>Reaktivní</a:t>
            </a:r>
          </a:p>
        </p:txBody>
      </p:sp>
      <p:cxnSp>
        <p:nvCxnSpPr>
          <p:cNvPr id="93" name="Rovná spojnica 92"/>
          <p:cNvCxnSpPr>
            <a:stCxn id="90" idx="1"/>
          </p:cNvCxnSpPr>
          <p:nvPr/>
        </p:nvCxnSpPr>
        <p:spPr>
          <a:xfrm rot="10800000" flipV="1">
            <a:off x="8001024" y="1662815"/>
            <a:ext cx="214314" cy="234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ovná spojnica 95"/>
          <p:cNvCxnSpPr>
            <a:stCxn id="91" idx="1"/>
          </p:cNvCxnSpPr>
          <p:nvPr/>
        </p:nvCxnSpPr>
        <p:spPr>
          <a:xfrm rot="10800000">
            <a:off x="8001024" y="1896896"/>
            <a:ext cx="214314" cy="194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00166" y="2894484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Podmínky dlouhodobého úspěchu</a:t>
            </a:r>
          </a:p>
          <a:p>
            <a:endParaRPr lang="cs-CZ" sz="2800" b="1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cs-CZ" sz="2800" b="1" dirty="0" smtClean="0"/>
              <a:t>vést sami sebe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sz="2800" b="1" dirty="0" smtClean="0"/>
              <a:t>zaujmout a ovlivňovat druhé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s-CZ" sz="2800" b="1" dirty="0" smtClean="0"/>
              <a:t>spolupracovat s nimi a</a:t>
            </a:r>
            <a:endParaRPr lang="cs-CZ" sz="2800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cs-CZ" sz="2800" b="1" dirty="0" smtClean="0"/>
              <a:t>stále</a:t>
            </a:r>
            <a:r>
              <a:rPr lang="cs-CZ" sz="2800" dirty="0" smtClean="0"/>
              <a:t> </a:t>
            </a:r>
            <a:r>
              <a:rPr lang="cs-CZ" sz="2800" b="1" dirty="0" smtClean="0"/>
              <a:t>zlepšovat a obnovovat své schopnosti</a:t>
            </a:r>
            <a:endParaRPr lang="cs-CZ" sz="2800" dirty="0"/>
          </a:p>
        </p:txBody>
      </p:sp>
      <p:sp>
        <p:nvSpPr>
          <p:cNvPr id="3" name="Obdĺžnik 2"/>
          <p:cNvSpPr/>
          <p:nvPr/>
        </p:nvSpPr>
        <p:spPr>
          <a:xfrm>
            <a:off x="0" y="785794"/>
            <a:ext cx="91440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400" dirty="0" smtClean="0"/>
              <a:t>70 % DNEŠNÍCH ŠPIČKOVÝCH PRACOVNÍKŮ </a:t>
            </a:r>
            <a:r>
              <a:rPr lang="cs-CZ" sz="2400" dirty="0" smtClean="0"/>
              <a:t>POSTRÁDÁ VLASTNOSTI,</a:t>
            </a:r>
            <a:endParaRPr lang="sk-SK" sz="2400" dirty="0" smtClean="0"/>
          </a:p>
          <a:p>
            <a:pPr algn="ctr">
              <a:lnSpc>
                <a:spcPct val="150000"/>
              </a:lnSpc>
            </a:pPr>
            <a:r>
              <a:rPr lang="sk-SK" sz="2400" dirty="0" smtClean="0"/>
              <a:t>KTERÉ JSOU ZÁSADNÍ PRO JEJICH BUDOUCÍ ÚSPĚCH</a:t>
            </a:r>
            <a:endParaRPr lang="sk-SK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70" y="571480"/>
            <a:ext cx="9144000" cy="56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k-SK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disciplíny </a:t>
            </a:r>
            <a:r>
              <a:rPr kumimoji="0" lang="sk-SK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realizace</a:t>
            </a:r>
            <a:r>
              <a:rPr lang="sk-SK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lang="en-GB" sz="2800" i="1" dirty="0" err="1" smtClean="0"/>
              <a:t>Francklin</a:t>
            </a:r>
            <a:r>
              <a:rPr lang="en-GB" sz="2800" i="1" dirty="0" smtClean="0"/>
              <a:t> Covey</a:t>
            </a:r>
            <a:r>
              <a:rPr lang="cs-CZ" sz="2800" i="1" dirty="0" smtClean="0"/>
              <a:t>; </a:t>
            </a:r>
            <a:r>
              <a:rPr lang="cs-CZ" sz="2800" i="1" dirty="0" err="1" smtClean="0"/>
              <a:t>Drucker</a:t>
            </a:r>
            <a:endParaRPr lang="sk-SK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Zaměřujte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 to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skutečně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nejdůležitější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Každému je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naprosto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jasné,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které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priority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rozhodují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úspěchu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 považuje je i za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své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priority.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Věnujte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aktivitám 80/20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Každý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soustředí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 vybrané činnosti,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které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mají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největší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dopad na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dosažení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skutečně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nejdůležitějších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cílů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Zaznamenávejte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sledujte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ukazatele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Každý zná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ukazatele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úspěchu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v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kterémkoli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okamžiku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zda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výsledky i aktivity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odpovídají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plánu.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Vytvořte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systém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vzájemné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zodpovědnosti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Každý často a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pravidelně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skládá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účty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ze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svých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výsledků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při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plnění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cílů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ál 3"/>
          <p:cNvSpPr/>
          <p:nvPr/>
        </p:nvSpPr>
        <p:spPr>
          <a:xfrm>
            <a:off x="21772" y="3682094"/>
            <a:ext cx="90881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b="1" dirty="0" smtClean="0"/>
              <a:t>FIRMA</a:t>
            </a:r>
            <a:endParaRPr lang="sk-SK" b="1" dirty="0"/>
          </a:p>
        </p:txBody>
      </p:sp>
      <p:sp>
        <p:nvSpPr>
          <p:cNvPr id="5" name="Ovál 4"/>
          <p:cNvSpPr/>
          <p:nvPr/>
        </p:nvSpPr>
        <p:spPr>
          <a:xfrm>
            <a:off x="21740" y="1214422"/>
            <a:ext cx="90881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b="1" dirty="0" smtClean="0"/>
              <a:t>FIRMA</a:t>
            </a:r>
            <a:endParaRPr lang="sk-SK" b="1" dirty="0"/>
          </a:p>
        </p:txBody>
      </p:sp>
      <p:sp>
        <p:nvSpPr>
          <p:cNvPr id="6" name="Ovál 5"/>
          <p:cNvSpPr/>
          <p:nvPr/>
        </p:nvSpPr>
        <p:spPr>
          <a:xfrm>
            <a:off x="21772" y="2428868"/>
            <a:ext cx="90881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b="1" dirty="0" smtClean="0"/>
              <a:t>JÁ</a:t>
            </a:r>
            <a:endParaRPr lang="sk-SK" b="1" dirty="0"/>
          </a:p>
        </p:txBody>
      </p:sp>
      <p:sp>
        <p:nvSpPr>
          <p:cNvPr id="7" name="Ovál 6"/>
          <p:cNvSpPr/>
          <p:nvPr/>
        </p:nvSpPr>
        <p:spPr>
          <a:xfrm>
            <a:off x="21772" y="4907426"/>
            <a:ext cx="908816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b="1" dirty="0" smtClean="0"/>
              <a:t>JÁ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28596" y="357166"/>
            <a:ext cx="2173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Řízení výroby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ok 3" descr="CEZ1.jpg"/>
          <p:cNvPicPr/>
          <p:nvPr/>
        </p:nvPicPr>
        <p:blipFill>
          <a:blip r:embed="rId3"/>
          <a:srcRect l="34128" t="15370" b="8705"/>
          <a:stretch>
            <a:fillRect/>
          </a:stretch>
        </p:blipFill>
        <p:spPr>
          <a:xfrm>
            <a:off x="1214414" y="857232"/>
            <a:ext cx="7215238" cy="457203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714348" y="5643578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ukazatel OEE (</a:t>
            </a:r>
            <a:r>
              <a:rPr lang="en-GB" sz="2000" dirty="0" smtClean="0"/>
              <a:t>Overall Equipment Effectiveness</a:t>
            </a:r>
            <a:r>
              <a:rPr lang="cs-CZ" sz="2000" dirty="0" smtClean="0"/>
              <a:t>), tj. celková efektivita zařízení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14414" y="357166"/>
            <a:ext cx="628654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/>
              <a:t>Obsah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Úvod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Strategické plánování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Výkonové hodnotící ukazatele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Cesta k ziskovosti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Vedení lidí nebo řízení lidí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Řízení výroby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Projektové řízení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Kontinuální zlepšování - KAIZEN</a:t>
            </a:r>
            <a:endParaRPr lang="sk-SK" dirty="0" smtClean="0"/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Oblast lidských zdrojů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Kdy si dát poradit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Organizační struktura</a:t>
            </a:r>
            <a:endParaRPr lang="sk-SK" dirty="0" smtClean="0"/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/>
              <a:t>Závěr</a:t>
            </a:r>
            <a:endParaRPr lang="sk-S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 descr="E:\Copy BaL\Pictures\IMG_0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00108"/>
            <a:ext cx="4293322" cy="5724429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357166"/>
            <a:ext cx="3100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Měřit a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vizualizovat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143504" y="307181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+</a:t>
            </a:r>
            <a:endParaRPr lang="sk-SK" sz="4800" dirty="0"/>
          </a:p>
        </p:txBody>
      </p:sp>
      <p:sp>
        <p:nvSpPr>
          <p:cNvPr id="8" name="Obdĺžnik 7"/>
          <p:cNvSpPr/>
          <p:nvPr/>
        </p:nvSpPr>
        <p:spPr>
          <a:xfrm>
            <a:off x="5918397" y="3223369"/>
            <a:ext cx="3207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 smtClean="0"/>
              <a:t>white board stand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o\AppData\Local\Microsoft\Windows\Temporary Internet Files\Content.IE5\V2VZ2JB2\pracoviska.PNG"/>
          <p:cNvPicPr>
            <a:picLocks noChangeAspect="1" noChangeArrowheads="1"/>
          </p:cNvPicPr>
          <p:nvPr/>
        </p:nvPicPr>
        <p:blipFill>
          <a:blip r:embed="rId3"/>
          <a:srcRect l="6323" t="12500" r="1185" b="3125"/>
          <a:stretch>
            <a:fillRect/>
          </a:stretch>
        </p:blipFill>
        <p:spPr bwMode="auto">
          <a:xfrm>
            <a:off x="1285852" y="1038495"/>
            <a:ext cx="7715304" cy="5786478"/>
          </a:xfrm>
          <a:prstGeom prst="rect">
            <a:avLst/>
          </a:prstGeom>
          <a:noFill/>
        </p:spPr>
      </p:pic>
      <p:sp>
        <p:nvSpPr>
          <p:cNvPr id="8" name="Čiarová bublina 1 7"/>
          <p:cNvSpPr/>
          <p:nvPr/>
        </p:nvSpPr>
        <p:spPr>
          <a:xfrm>
            <a:off x="0" y="3786190"/>
            <a:ext cx="1214446" cy="500066"/>
          </a:xfrm>
          <a:prstGeom prst="borderCallout1">
            <a:avLst>
              <a:gd name="adj1" fmla="val 23376"/>
              <a:gd name="adj2" fmla="val 104154"/>
              <a:gd name="adj3" fmla="val -16895"/>
              <a:gd name="adj4" fmla="val 119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 smtClean="0"/>
              <a:t>Vizualizovaní teploty taveniny</a:t>
            </a:r>
            <a:endParaRPr lang="sk-SK" sz="1000" dirty="0"/>
          </a:p>
        </p:txBody>
      </p:sp>
      <p:sp>
        <p:nvSpPr>
          <p:cNvPr id="10" name="Čiarová bublina 1 9"/>
          <p:cNvSpPr/>
          <p:nvPr/>
        </p:nvSpPr>
        <p:spPr>
          <a:xfrm>
            <a:off x="3571868" y="2000240"/>
            <a:ext cx="1214446" cy="714380"/>
          </a:xfrm>
          <a:prstGeom prst="borderCallout1">
            <a:avLst>
              <a:gd name="adj1" fmla="val 18670"/>
              <a:gd name="adj2" fmla="val -4357"/>
              <a:gd name="adj3" fmla="val 87028"/>
              <a:gd name="adj4" fmla="val -38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Červený statut – aktuálně mám delší cyklus o prostoj 1:22</a:t>
            </a:r>
            <a:endParaRPr lang="sk-SK" sz="1000" dirty="0"/>
          </a:p>
        </p:txBody>
      </p:sp>
      <p:sp>
        <p:nvSpPr>
          <p:cNvPr id="11" name="Čiarová bublina 1 10"/>
          <p:cNvSpPr/>
          <p:nvPr/>
        </p:nvSpPr>
        <p:spPr>
          <a:xfrm>
            <a:off x="3428992" y="3000372"/>
            <a:ext cx="1214446" cy="714380"/>
          </a:xfrm>
          <a:prstGeom prst="borderCallout1">
            <a:avLst>
              <a:gd name="adj1" fmla="val 82670"/>
              <a:gd name="adj2" fmla="val 103600"/>
              <a:gd name="adj3" fmla="val 138751"/>
              <a:gd name="adj4" fmla="val 128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Šedý statut – kokila nelije</a:t>
            </a:r>
          </a:p>
          <a:p>
            <a:pPr algn="ctr"/>
            <a:r>
              <a:rPr lang="cs-CZ" sz="1000" dirty="0" smtClean="0"/>
              <a:t>Zelený statut – vše OK, v limitu</a:t>
            </a:r>
            <a:endParaRPr lang="sk-SK" sz="1000" dirty="0"/>
          </a:p>
        </p:txBody>
      </p:sp>
      <p:sp>
        <p:nvSpPr>
          <p:cNvPr id="12" name="Čiarová bublina 1 11"/>
          <p:cNvSpPr/>
          <p:nvPr/>
        </p:nvSpPr>
        <p:spPr>
          <a:xfrm>
            <a:off x="7500958" y="3500438"/>
            <a:ext cx="1643042" cy="1000132"/>
          </a:xfrm>
          <a:prstGeom prst="borderCallout1">
            <a:avLst>
              <a:gd name="adj1" fmla="val -6905"/>
              <a:gd name="adj2" fmla="val 8757"/>
              <a:gd name="adj3" fmla="val -42185"/>
              <a:gd name="adj4" fmla="val -20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 smtClean="0"/>
              <a:t>Hláška COM – vždy při chybě komunikace</a:t>
            </a:r>
          </a:p>
          <a:p>
            <a:pPr algn="ctr"/>
            <a:endParaRPr lang="cs-CZ" sz="1000" dirty="0" smtClean="0"/>
          </a:p>
          <a:p>
            <a:pPr algn="ctr"/>
            <a:r>
              <a:rPr lang="cs-CZ" sz="1000" dirty="0" smtClean="0"/>
              <a:t>COM1 a 2 – když jsou 2 regulátory na pracovišti</a:t>
            </a:r>
            <a:endParaRPr lang="sk-SK" sz="1000" dirty="0"/>
          </a:p>
        </p:txBody>
      </p:sp>
      <p:sp>
        <p:nvSpPr>
          <p:cNvPr id="14" name="Čiarová bublina 1 13"/>
          <p:cNvSpPr/>
          <p:nvPr/>
        </p:nvSpPr>
        <p:spPr>
          <a:xfrm>
            <a:off x="6568162" y="4960880"/>
            <a:ext cx="2536082" cy="1857364"/>
          </a:xfrm>
          <a:prstGeom prst="borderCallout1">
            <a:avLst>
              <a:gd name="adj1" fmla="val 13964"/>
              <a:gd name="adj2" fmla="val -8786"/>
              <a:gd name="adj3" fmla="val 11552"/>
              <a:gd name="adj4" fmla="val -9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cs-CZ" sz="1000" b="1" dirty="0" smtClean="0"/>
              <a:t>Umíme zvýraznit NOK teplotu kokily nebo taveniny</a:t>
            </a:r>
          </a:p>
          <a:p>
            <a:endParaRPr lang="cs-CZ" sz="1000" b="1" dirty="0" smtClean="0"/>
          </a:p>
          <a:p>
            <a:r>
              <a:rPr lang="cs-CZ" sz="1000" b="1" dirty="0" smtClean="0"/>
              <a:t>Umíme eskalovat prostoj nad x min – blikat nebo poslat </a:t>
            </a:r>
            <a:r>
              <a:rPr lang="cs-CZ" sz="1000" b="1" dirty="0" err="1" smtClean="0"/>
              <a:t>sms</a:t>
            </a:r>
            <a:endParaRPr lang="cs-CZ" sz="1000" b="1" dirty="0" smtClean="0"/>
          </a:p>
          <a:p>
            <a:endParaRPr lang="cs-CZ" sz="1000" b="1" dirty="0" smtClean="0"/>
          </a:p>
          <a:p>
            <a:r>
              <a:rPr lang="cs-CZ" sz="1000" b="1" dirty="0" smtClean="0"/>
              <a:t>V kolik  hod. padl 1. kus vůči začátku směny? – Mohu  nastavit a beru z databanky pro všechny živé díly</a:t>
            </a:r>
          </a:p>
          <a:p>
            <a:endParaRPr lang="cs-CZ" sz="1000" b="1" dirty="0" smtClean="0"/>
          </a:p>
          <a:p>
            <a:r>
              <a:rPr lang="cs-CZ" sz="1000" b="1" dirty="0" smtClean="0"/>
              <a:t>Trend, jestli dám normu, nebo jsem pozadu? </a:t>
            </a:r>
            <a:endParaRPr lang="sk-SK" sz="1000" b="1" dirty="0"/>
          </a:p>
        </p:txBody>
      </p:sp>
      <p:sp>
        <p:nvSpPr>
          <p:cNvPr id="16" name="Obdĺžnik 15"/>
          <p:cNvSpPr/>
          <p:nvPr/>
        </p:nvSpPr>
        <p:spPr>
          <a:xfrm>
            <a:off x="1000100" y="1000108"/>
            <a:ext cx="2214578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Čiarová bublina 1 14"/>
          <p:cNvSpPr/>
          <p:nvPr/>
        </p:nvSpPr>
        <p:spPr>
          <a:xfrm>
            <a:off x="3286116" y="928670"/>
            <a:ext cx="1357322" cy="714380"/>
          </a:xfrm>
          <a:prstGeom prst="borderCallout1">
            <a:avLst>
              <a:gd name="adj1" fmla="val 73463"/>
              <a:gd name="adj2" fmla="val -2756"/>
              <a:gd name="adj3" fmla="val 255581"/>
              <a:gd name="adj4" fmla="val -68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 smtClean="0"/>
              <a:t>Zde komunikace šlape a jen vidím prostoj</a:t>
            </a:r>
            <a:endParaRPr lang="sk-SK" sz="1000" dirty="0"/>
          </a:p>
        </p:txBody>
      </p:sp>
      <p:sp>
        <p:nvSpPr>
          <p:cNvPr id="9" name="Čiarová bublina 1 8"/>
          <p:cNvSpPr/>
          <p:nvPr/>
        </p:nvSpPr>
        <p:spPr>
          <a:xfrm>
            <a:off x="0" y="1571612"/>
            <a:ext cx="1428760" cy="857256"/>
          </a:xfrm>
          <a:prstGeom prst="borderCallout1">
            <a:avLst>
              <a:gd name="adj1" fmla="val 23376"/>
              <a:gd name="adj2" fmla="val 104154"/>
              <a:gd name="adj3" fmla="val 138533"/>
              <a:gd name="adj4" fmla="val 121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 smtClean="0"/>
              <a:t>Pokud kokila nedosáhne alespoň 200°C, nezačne systém počítat cykly</a:t>
            </a:r>
            <a:endParaRPr lang="sk-SK" sz="1000" dirty="0"/>
          </a:p>
        </p:txBody>
      </p:sp>
      <p:sp>
        <p:nvSpPr>
          <p:cNvPr id="19" name="Obdĺžnik 18"/>
          <p:cNvSpPr/>
          <p:nvPr/>
        </p:nvSpPr>
        <p:spPr>
          <a:xfrm>
            <a:off x="7643834" y="857232"/>
            <a:ext cx="135732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Čiarová bublina 1 20"/>
          <p:cNvSpPr/>
          <p:nvPr/>
        </p:nvSpPr>
        <p:spPr>
          <a:xfrm>
            <a:off x="7786710" y="714356"/>
            <a:ext cx="1357290" cy="714380"/>
          </a:xfrm>
          <a:prstGeom prst="borderCallout1">
            <a:avLst>
              <a:gd name="adj1" fmla="val 13964"/>
              <a:gd name="adj2" fmla="val -8786"/>
              <a:gd name="adj3" fmla="val 58383"/>
              <a:gd name="adj4" fmla="val -72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 smtClean="0"/>
              <a:t>Červený COM1 - vypadlá komunikace „</a:t>
            </a:r>
            <a:r>
              <a:rPr lang="cs-CZ" sz="1000" dirty="0" err="1" smtClean="0"/>
              <a:t>elektro</a:t>
            </a:r>
            <a:r>
              <a:rPr lang="cs-CZ" sz="1000" dirty="0" smtClean="0"/>
              <a:t>-problém</a:t>
            </a:r>
            <a:endParaRPr lang="sk-SK" sz="10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178" y="71415"/>
            <a:ext cx="92248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-40402" y="71414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Aplikace v slévárně s 12 licími pracovišti (gravitační stacionární nebo sklopné lití </a:t>
            </a:r>
            <a:r>
              <a:rPr lang="cs-CZ" dirty="0" err="1" smtClean="0"/>
              <a:t>Al</a:t>
            </a:r>
            <a:r>
              <a:rPr lang="cs-CZ" dirty="0" smtClean="0"/>
              <a:t>-slitin)</a:t>
            </a:r>
          </a:p>
          <a:p>
            <a:r>
              <a:rPr lang="cs-CZ" dirty="0" smtClean="0"/>
              <a:t>Stav: 4 pracoviště v provozu – aplikace pro velín slévárny</a:t>
            </a:r>
          </a:p>
          <a:p>
            <a:r>
              <a:rPr lang="cs-CZ" dirty="0" smtClean="0"/>
              <a:t>Nezpochybnitelný údaj o počtu kusů za směnu</a:t>
            </a:r>
          </a:p>
          <a:p>
            <a:r>
              <a:rPr lang="cs-CZ" dirty="0" smtClean="0"/>
              <a:t>Přehled technologických dat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llich2.png"/>
          <p:cNvPicPr>
            <a:picLocks noChangeAspect="1"/>
          </p:cNvPicPr>
          <p:nvPr/>
        </p:nvPicPr>
        <p:blipFill>
          <a:blip r:embed="rId2"/>
          <a:srcRect t="4858"/>
          <a:stretch>
            <a:fillRect/>
          </a:stretch>
        </p:blipFill>
        <p:spPr>
          <a:xfrm>
            <a:off x="0" y="1785926"/>
            <a:ext cx="9144000" cy="4197391"/>
          </a:xfrm>
          <a:prstGeom prst="rect">
            <a:avLst/>
          </a:prstGeom>
        </p:spPr>
      </p:pic>
      <p:sp>
        <p:nvSpPr>
          <p:cNvPr id="3" name="Bublina v tvare zaobleného obdĺžnika 2"/>
          <p:cNvSpPr/>
          <p:nvPr/>
        </p:nvSpPr>
        <p:spPr>
          <a:xfrm>
            <a:off x="5786446" y="1428736"/>
            <a:ext cx="1643074" cy="857256"/>
          </a:xfrm>
          <a:prstGeom prst="wedgeRoundRectCallout">
            <a:avLst>
              <a:gd name="adj1" fmla="val -45093"/>
              <a:gd name="adj2" fmla="val 1034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Teplota kokily horní část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Bublina v tvare zaobleného obdĺžnika 3"/>
          <p:cNvSpPr/>
          <p:nvPr/>
        </p:nvSpPr>
        <p:spPr>
          <a:xfrm>
            <a:off x="5643570" y="3643314"/>
            <a:ext cx="2786082" cy="1928826"/>
          </a:xfrm>
          <a:prstGeom prst="wedgeRoundRectCallout">
            <a:avLst>
              <a:gd name="adj1" fmla="val -32303"/>
              <a:gd name="adj2" fmla="val -603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Teplota kokily dolní část – zde se dá domnívat, že není čidlo dobře umístěné – vůbec nereaguje jako čidlo v horní části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0" y="588377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12:30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8409938" y="588000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15:20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84924" y="3829447"/>
            <a:ext cx="571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dirty="0" smtClean="0"/>
              <a:t>300°C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3868" y="2000240"/>
            <a:ext cx="5714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dirty="0" smtClean="0"/>
              <a:t>400°C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85720" y="214290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Teplotní záznam z kokil je zdroj pro sledování počtu odlitých kusů</a:t>
            </a:r>
          </a:p>
          <a:p>
            <a:r>
              <a:rPr lang="cs-CZ" dirty="0" smtClean="0"/>
              <a:t>Záznam je součástí analýzy příčin vzniku slévárenských vad</a:t>
            </a:r>
          </a:p>
          <a:p>
            <a:r>
              <a:rPr lang="cs-CZ" dirty="0" smtClean="0"/>
              <a:t>Záznam </a:t>
            </a:r>
            <a:r>
              <a:rPr lang="cs-CZ" dirty="0" err="1" smtClean="0"/>
              <a:t>vizualizuje</a:t>
            </a:r>
            <a:r>
              <a:rPr lang="cs-CZ" dirty="0" smtClean="0"/>
              <a:t> průběh směny – stabilitu procesu, rychlost zásahů při poruše</a:t>
            </a:r>
          </a:p>
          <a:p>
            <a:r>
              <a:rPr lang="cs-CZ" dirty="0" smtClean="0"/>
              <a:t>			Konkrétně zde 2 kusy zvolnil slévač tempo a tím se teplota 				šplhala k 400°C horní díl</a:t>
            </a:r>
            <a:endParaRPr lang="sk-SK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o\AppData\Local\Microsoft\Windows\Temporary Internet Files\Content.IE5\XGT8EBN4\Trend KTM prac8.PNG"/>
          <p:cNvPicPr>
            <a:picLocks noChangeAspect="1" noChangeArrowheads="1"/>
          </p:cNvPicPr>
          <p:nvPr/>
        </p:nvPicPr>
        <p:blipFill>
          <a:blip r:embed="rId2"/>
          <a:srcRect t="4098"/>
          <a:stretch>
            <a:fillRect/>
          </a:stretch>
        </p:blipFill>
        <p:spPr bwMode="auto">
          <a:xfrm>
            <a:off x="0" y="1428736"/>
            <a:ext cx="9144000" cy="417910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6215074" y="55721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6-hodinové sledovací období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071802" y="157161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428992" y="1313257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sym typeface="Webdings"/>
              </a:rPr>
              <a:t>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Oválna bublina 5"/>
          <p:cNvSpPr/>
          <p:nvPr/>
        </p:nvSpPr>
        <p:spPr>
          <a:xfrm>
            <a:off x="500034" y="2357430"/>
            <a:ext cx="1928826" cy="928694"/>
          </a:xfrm>
          <a:prstGeom prst="wedgeEllipseCallout">
            <a:avLst>
              <a:gd name="adj1" fmla="val 45432"/>
              <a:gd name="adj2" fmla="val -935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Teplota taveniny v peci 16 velmi stabilní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7" name="Oválna bublina 6"/>
          <p:cNvSpPr/>
          <p:nvPr/>
        </p:nvSpPr>
        <p:spPr>
          <a:xfrm>
            <a:off x="3643306" y="2571744"/>
            <a:ext cx="1857388" cy="928694"/>
          </a:xfrm>
          <a:prstGeom prst="wedgeEllipseCallout">
            <a:avLst>
              <a:gd name="adj1" fmla="val -59221"/>
              <a:gd name="adj2" fmla="val -129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Teplota taveniny v peci 15 – PROBLÉM!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8" name="Bublina v tvare zaobleného obdĺžnika 7"/>
          <p:cNvSpPr/>
          <p:nvPr/>
        </p:nvSpPr>
        <p:spPr>
          <a:xfrm>
            <a:off x="6215074" y="3143248"/>
            <a:ext cx="2000264" cy="857256"/>
          </a:xfrm>
          <a:prstGeom prst="wedgeRoundRectCallout">
            <a:avLst>
              <a:gd name="adj1" fmla="val -85064"/>
              <a:gd name="adj2" fmla="val 113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Kvalita těchto 2 odlitků?</a:t>
            </a:r>
            <a:endParaRPr lang="sk-SK" dirty="0"/>
          </a:p>
        </p:txBody>
      </p:sp>
      <p:sp>
        <p:nvSpPr>
          <p:cNvPr id="9" name="Bublina v tvare zaobleného obdĺžnika 8"/>
          <p:cNvSpPr/>
          <p:nvPr/>
        </p:nvSpPr>
        <p:spPr>
          <a:xfrm>
            <a:off x="2214546" y="5715016"/>
            <a:ext cx="2000264" cy="857256"/>
          </a:xfrm>
          <a:prstGeom prst="wedgeRoundRectCallout">
            <a:avLst>
              <a:gd name="adj1" fmla="val 45713"/>
              <a:gd name="adj2" fmla="val -185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Kvalita těchto 2 odlitků?</a:t>
            </a:r>
            <a:endParaRPr lang="sk-SK" dirty="0"/>
          </a:p>
        </p:txBody>
      </p:sp>
      <p:sp>
        <p:nvSpPr>
          <p:cNvPr id="10" name="Bublina v tvare zaobleného obdĺžnika 9"/>
          <p:cNvSpPr/>
          <p:nvPr/>
        </p:nvSpPr>
        <p:spPr>
          <a:xfrm>
            <a:off x="1571604" y="5538273"/>
            <a:ext cx="2643206" cy="1285860"/>
          </a:xfrm>
          <a:prstGeom prst="wedgeRoundRectCallout">
            <a:avLst>
              <a:gd name="adj1" fmla="val 179851"/>
              <a:gd name="adj2" fmla="val -116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Režim lití pravidelný, ale teplotní pásmo posunuté o 20°C – čím to je a má to vliv na kvalitu/produktivitu?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42844" y="28572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Další příklad teplotního průběhu poloviny směny</a:t>
            </a:r>
            <a:endParaRPr lang="sk-SK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00025"/>
            <a:ext cx="7286676" cy="65722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800" b="1" dirty="0" smtClean="0"/>
              <a:t>Projektové řízení</a:t>
            </a:r>
            <a:endParaRPr lang="en-US" sz="28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016000"/>
            <a:ext cx="8547100" cy="40798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dirty="0" smtClean="0"/>
              <a:t>Uznáte potřebu </a:t>
            </a:r>
            <a:r>
              <a:rPr lang="cs-CZ" b="1" dirty="0" smtClean="0"/>
              <a:t>robustního systému </a:t>
            </a:r>
            <a:r>
              <a:rPr lang="cs-CZ" dirty="0" smtClean="0"/>
              <a:t>pro produktový vývoj?</a:t>
            </a:r>
            <a:endParaRPr lang="en-US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0" y="1176338"/>
            <a:ext cx="4572000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280581" name="Group 5"/>
          <p:cNvGraphicFramePr>
            <a:graphicFrameLocks noGrp="1"/>
          </p:cNvGraphicFramePr>
          <p:nvPr/>
        </p:nvGraphicFramePr>
        <p:xfrm>
          <a:off x="1000125" y="2557463"/>
          <a:ext cx="6967538" cy="2732089"/>
        </p:xfrm>
        <a:graphic>
          <a:graphicData uri="http://schemas.openxmlformats.org/drawingml/2006/table">
            <a:tbl>
              <a:tblPr/>
              <a:tblGrid>
                <a:gridCol w="1901825"/>
                <a:gridCol w="846138"/>
                <a:gridCol w="971550"/>
                <a:gridCol w="1206500"/>
                <a:gridCol w="893762"/>
                <a:gridCol w="1147763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Job #1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Intern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í neshoda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Neshoda u zákazníka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Invest.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dodávky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Produkt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Produkt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Produkt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Produkt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5" name="Arc 49"/>
          <p:cNvSpPr>
            <a:spLocks/>
          </p:cNvSpPr>
          <p:nvPr/>
        </p:nvSpPr>
        <p:spPr bwMode="auto">
          <a:xfrm>
            <a:off x="4081463" y="3252788"/>
            <a:ext cx="360362" cy="331787"/>
          </a:xfrm>
          <a:custGeom>
            <a:avLst/>
            <a:gdLst>
              <a:gd name="T0" fmla="*/ 177019 w 43200"/>
              <a:gd name="T1" fmla="*/ 23 h 43200"/>
              <a:gd name="T2" fmla="*/ 177019 w 43200"/>
              <a:gd name="T3" fmla="*/ 23 h 43200"/>
              <a:gd name="T4" fmla="*/ 180181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221" y="3"/>
                </a:moveTo>
              </a:path>
              <a:path w="43200" h="43200" stroke="0" extrusionOk="0">
                <a:moveTo>
                  <a:pt x="21221" y="3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 flipV="1">
            <a:off x="4259263" y="3252788"/>
            <a:ext cx="1587" cy="163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87" name="Arc 51"/>
          <p:cNvSpPr>
            <a:spLocks/>
          </p:cNvSpPr>
          <p:nvPr/>
        </p:nvSpPr>
        <p:spPr bwMode="auto">
          <a:xfrm>
            <a:off x="6178550" y="3252788"/>
            <a:ext cx="339725" cy="331787"/>
          </a:xfrm>
          <a:custGeom>
            <a:avLst/>
            <a:gdLst>
              <a:gd name="T0" fmla="*/ 166701 w 43200"/>
              <a:gd name="T1" fmla="*/ 31 h 43200"/>
              <a:gd name="T2" fmla="*/ 31 w 43200"/>
              <a:gd name="T3" fmla="*/ 162722 h 43200"/>
              <a:gd name="T4" fmla="*/ 169863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197" y="3"/>
                </a:moveTo>
                <a:cubicBezTo>
                  <a:pt x="21331" y="1"/>
                  <a:pt x="2146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462"/>
                  <a:pt x="1" y="21324"/>
                  <a:pt x="3" y="21186"/>
                </a:cubicBezTo>
              </a:path>
              <a:path w="43200" h="43200" stroke="0" extrusionOk="0">
                <a:moveTo>
                  <a:pt x="21197" y="3"/>
                </a:moveTo>
                <a:cubicBezTo>
                  <a:pt x="21331" y="1"/>
                  <a:pt x="2146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462"/>
                  <a:pt x="1" y="21324"/>
                  <a:pt x="3" y="21186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88" name="Arc 52"/>
          <p:cNvSpPr>
            <a:spLocks/>
          </p:cNvSpPr>
          <p:nvPr/>
        </p:nvSpPr>
        <p:spPr bwMode="auto">
          <a:xfrm>
            <a:off x="6178550" y="3254375"/>
            <a:ext cx="169863" cy="165100"/>
          </a:xfrm>
          <a:custGeom>
            <a:avLst/>
            <a:gdLst>
              <a:gd name="T0" fmla="*/ 0 w 21596"/>
              <a:gd name="T1" fmla="*/ 161943 h 21596"/>
              <a:gd name="T2" fmla="*/ 166701 w 21596"/>
              <a:gd name="T3" fmla="*/ 0 h 21596"/>
              <a:gd name="T4" fmla="*/ 169863 w 21596"/>
              <a:gd name="T5" fmla="*/ 165100 h 21596"/>
              <a:gd name="T6" fmla="*/ 0 60000 65536"/>
              <a:gd name="T7" fmla="*/ 0 60000 65536"/>
              <a:gd name="T8" fmla="*/ 0 60000 65536"/>
              <a:gd name="T9" fmla="*/ 0 w 21596"/>
              <a:gd name="T10" fmla="*/ 0 h 21596"/>
              <a:gd name="T11" fmla="*/ 21596 w 21596"/>
              <a:gd name="T12" fmla="*/ 21596 h 21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96" fill="none" extrusionOk="0">
                <a:moveTo>
                  <a:pt x="-1" y="21182"/>
                </a:moveTo>
                <a:cubicBezTo>
                  <a:pt x="221" y="9572"/>
                  <a:pt x="9583" y="215"/>
                  <a:pt x="21193" y="-1"/>
                </a:cubicBezTo>
              </a:path>
              <a:path w="21596" h="21596" stroke="0" extrusionOk="0">
                <a:moveTo>
                  <a:pt x="-1" y="21182"/>
                </a:moveTo>
                <a:cubicBezTo>
                  <a:pt x="221" y="9572"/>
                  <a:pt x="9583" y="215"/>
                  <a:pt x="21193" y="-1"/>
                </a:cubicBezTo>
                <a:lnTo>
                  <a:pt x="21596" y="21596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89" name="Arc 53"/>
          <p:cNvSpPr>
            <a:spLocks/>
          </p:cNvSpPr>
          <p:nvPr/>
        </p:nvSpPr>
        <p:spPr bwMode="auto">
          <a:xfrm>
            <a:off x="5275263" y="3797300"/>
            <a:ext cx="174625" cy="331788"/>
          </a:xfrm>
          <a:custGeom>
            <a:avLst/>
            <a:gdLst>
              <a:gd name="T0" fmla="*/ 127 w 22014"/>
              <a:gd name="T1" fmla="*/ 31 h 43200"/>
              <a:gd name="T2" fmla="*/ 0 w 22014"/>
              <a:gd name="T3" fmla="*/ 331757 h 43200"/>
              <a:gd name="T4" fmla="*/ 3284 w 22014"/>
              <a:gd name="T5" fmla="*/ 165894 h 43200"/>
              <a:gd name="T6" fmla="*/ 0 60000 65536"/>
              <a:gd name="T7" fmla="*/ 0 60000 65536"/>
              <a:gd name="T8" fmla="*/ 0 60000 65536"/>
              <a:gd name="T9" fmla="*/ 0 w 22014"/>
              <a:gd name="T10" fmla="*/ 0 h 43200"/>
              <a:gd name="T11" fmla="*/ 22014 w 220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14" h="43200" fill="none" extrusionOk="0">
                <a:moveTo>
                  <a:pt x="15" y="3"/>
                </a:moveTo>
                <a:cubicBezTo>
                  <a:pt x="148" y="1"/>
                  <a:pt x="281" y="-1"/>
                  <a:pt x="414" y="0"/>
                </a:cubicBezTo>
                <a:cubicBezTo>
                  <a:pt x="12343" y="0"/>
                  <a:pt x="22014" y="9670"/>
                  <a:pt x="22014" y="21600"/>
                </a:cubicBezTo>
                <a:cubicBezTo>
                  <a:pt x="22014" y="33529"/>
                  <a:pt x="12343" y="43200"/>
                  <a:pt x="414" y="43200"/>
                </a:cubicBezTo>
                <a:cubicBezTo>
                  <a:pt x="275" y="43200"/>
                  <a:pt x="137" y="43198"/>
                  <a:pt x="-1" y="43196"/>
                </a:cubicBezTo>
              </a:path>
              <a:path w="22014" h="43200" stroke="0" extrusionOk="0">
                <a:moveTo>
                  <a:pt x="15" y="3"/>
                </a:moveTo>
                <a:cubicBezTo>
                  <a:pt x="148" y="1"/>
                  <a:pt x="281" y="-1"/>
                  <a:pt x="414" y="0"/>
                </a:cubicBezTo>
                <a:cubicBezTo>
                  <a:pt x="12343" y="0"/>
                  <a:pt x="22014" y="9670"/>
                  <a:pt x="22014" y="21600"/>
                </a:cubicBezTo>
                <a:cubicBezTo>
                  <a:pt x="22014" y="33529"/>
                  <a:pt x="12343" y="43200"/>
                  <a:pt x="414" y="43200"/>
                </a:cubicBezTo>
                <a:cubicBezTo>
                  <a:pt x="275" y="43200"/>
                  <a:pt x="137" y="43198"/>
                  <a:pt x="-1" y="43196"/>
                </a:cubicBezTo>
                <a:lnTo>
                  <a:pt x="414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0" name="Arc 54"/>
          <p:cNvSpPr>
            <a:spLocks/>
          </p:cNvSpPr>
          <p:nvPr/>
        </p:nvSpPr>
        <p:spPr bwMode="auto">
          <a:xfrm>
            <a:off x="5106988" y="3798888"/>
            <a:ext cx="171450" cy="331787"/>
          </a:xfrm>
          <a:custGeom>
            <a:avLst/>
            <a:gdLst>
              <a:gd name="T0" fmla="*/ 168164 w 21600"/>
              <a:gd name="T1" fmla="*/ 331787 h 43192"/>
              <a:gd name="T2" fmla="*/ 168291 w 21600"/>
              <a:gd name="T3" fmla="*/ 0 h 43192"/>
              <a:gd name="T4" fmla="*/ 171450 w 21600"/>
              <a:gd name="T5" fmla="*/ 165894 h 43192"/>
              <a:gd name="T6" fmla="*/ 0 60000 65536"/>
              <a:gd name="T7" fmla="*/ 0 60000 65536"/>
              <a:gd name="T8" fmla="*/ 0 60000 65536"/>
              <a:gd name="T9" fmla="*/ 0 w 21600"/>
              <a:gd name="T10" fmla="*/ 0 h 43192"/>
              <a:gd name="T11" fmla="*/ 21600 w 21600"/>
              <a:gd name="T12" fmla="*/ 43192 h 43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2" fill="none" extrusionOk="0">
                <a:moveTo>
                  <a:pt x="21185" y="43192"/>
                </a:moveTo>
                <a:cubicBezTo>
                  <a:pt x="9420" y="42966"/>
                  <a:pt x="0" y="33363"/>
                  <a:pt x="0" y="21596"/>
                </a:cubicBezTo>
                <a:cubicBezTo>
                  <a:pt x="-1" y="9821"/>
                  <a:pt x="9429" y="216"/>
                  <a:pt x="21201" y="-1"/>
                </a:cubicBezTo>
              </a:path>
              <a:path w="21600" h="43192" stroke="0" extrusionOk="0">
                <a:moveTo>
                  <a:pt x="21185" y="43192"/>
                </a:moveTo>
                <a:cubicBezTo>
                  <a:pt x="9420" y="42966"/>
                  <a:pt x="0" y="33363"/>
                  <a:pt x="0" y="21596"/>
                </a:cubicBezTo>
                <a:cubicBezTo>
                  <a:pt x="-1" y="9821"/>
                  <a:pt x="9429" y="216"/>
                  <a:pt x="21201" y="-1"/>
                </a:cubicBezTo>
                <a:lnTo>
                  <a:pt x="21600" y="21596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1" name="Arc 55"/>
          <p:cNvSpPr>
            <a:spLocks/>
          </p:cNvSpPr>
          <p:nvPr/>
        </p:nvSpPr>
        <p:spPr bwMode="auto">
          <a:xfrm>
            <a:off x="4259263" y="3797300"/>
            <a:ext cx="184150" cy="331788"/>
          </a:xfrm>
          <a:custGeom>
            <a:avLst/>
            <a:gdLst>
              <a:gd name="T0" fmla="*/ 126 w 21994"/>
              <a:gd name="T1" fmla="*/ 23 h 43200"/>
              <a:gd name="T2" fmla="*/ 0 w 21994"/>
              <a:gd name="T3" fmla="*/ 331757 h 43200"/>
              <a:gd name="T4" fmla="*/ 3299 w 21994"/>
              <a:gd name="T5" fmla="*/ 165894 h 43200"/>
              <a:gd name="T6" fmla="*/ 0 60000 65536"/>
              <a:gd name="T7" fmla="*/ 0 60000 65536"/>
              <a:gd name="T8" fmla="*/ 0 60000 65536"/>
              <a:gd name="T9" fmla="*/ 0 w 21994"/>
              <a:gd name="T10" fmla="*/ 0 h 43200"/>
              <a:gd name="T11" fmla="*/ 21994 w 2199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4" h="43200" fill="none" extrusionOk="0">
                <a:moveTo>
                  <a:pt x="15" y="3"/>
                </a:moveTo>
                <a:cubicBezTo>
                  <a:pt x="141" y="1"/>
                  <a:pt x="267" y="-1"/>
                  <a:pt x="394" y="0"/>
                </a:cubicBezTo>
                <a:cubicBezTo>
                  <a:pt x="12323" y="0"/>
                  <a:pt x="21994" y="9670"/>
                  <a:pt x="21994" y="21600"/>
                </a:cubicBezTo>
                <a:cubicBezTo>
                  <a:pt x="21994" y="33529"/>
                  <a:pt x="12323" y="43200"/>
                  <a:pt x="394" y="43200"/>
                </a:cubicBezTo>
                <a:cubicBezTo>
                  <a:pt x="262" y="43200"/>
                  <a:pt x="131" y="43198"/>
                  <a:pt x="-1" y="43196"/>
                </a:cubicBezTo>
              </a:path>
              <a:path w="21994" h="43200" stroke="0" extrusionOk="0">
                <a:moveTo>
                  <a:pt x="15" y="3"/>
                </a:moveTo>
                <a:cubicBezTo>
                  <a:pt x="141" y="1"/>
                  <a:pt x="267" y="-1"/>
                  <a:pt x="394" y="0"/>
                </a:cubicBezTo>
                <a:cubicBezTo>
                  <a:pt x="12323" y="0"/>
                  <a:pt x="21994" y="9670"/>
                  <a:pt x="21994" y="21600"/>
                </a:cubicBezTo>
                <a:cubicBezTo>
                  <a:pt x="21994" y="33529"/>
                  <a:pt x="12323" y="43200"/>
                  <a:pt x="394" y="43200"/>
                </a:cubicBezTo>
                <a:cubicBezTo>
                  <a:pt x="262" y="43200"/>
                  <a:pt x="131" y="43198"/>
                  <a:pt x="-1" y="43196"/>
                </a:cubicBezTo>
                <a:lnTo>
                  <a:pt x="394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2" name="Arc 56"/>
          <p:cNvSpPr>
            <a:spLocks/>
          </p:cNvSpPr>
          <p:nvPr/>
        </p:nvSpPr>
        <p:spPr bwMode="auto">
          <a:xfrm>
            <a:off x="4081463" y="3798888"/>
            <a:ext cx="180975" cy="331787"/>
          </a:xfrm>
          <a:custGeom>
            <a:avLst/>
            <a:gdLst>
              <a:gd name="T0" fmla="*/ 177674 w 21600"/>
              <a:gd name="T1" fmla="*/ 331787 h 43193"/>
              <a:gd name="T2" fmla="*/ 177800 w 21600"/>
              <a:gd name="T3" fmla="*/ 0 h 43193"/>
              <a:gd name="T4" fmla="*/ 180975 w 21600"/>
              <a:gd name="T5" fmla="*/ 165897 h 43193"/>
              <a:gd name="T6" fmla="*/ 0 60000 65536"/>
              <a:gd name="T7" fmla="*/ 0 60000 65536"/>
              <a:gd name="T8" fmla="*/ 0 60000 65536"/>
              <a:gd name="T9" fmla="*/ 0 w 21600"/>
              <a:gd name="T10" fmla="*/ 0 h 43193"/>
              <a:gd name="T11" fmla="*/ 21600 w 21600"/>
              <a:gd name="T12" fmla="*/ 43193 h 43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3" fill="none" extrusionOk="0">
                <a:moveTo>
                  <a:pt x="21205" y="43193"/>
                </a:moveTo>
                <a:cubicBezTo>
                  <a:pt x="9432" y="42978"/>
                  <a:pt x="0" y="33372"/>
                  <a:pt x="0" y="21597"/>
                </a:cubicBezTo>
                <a:cubicBezTo>
                  <a:pt x="-1" y="9815"/>
                  <a:pt x="9441" y="207"/>
                  <a:pt x="21221" y="0"/>
                </a:cubicBezTo>
              </a:path>
              <a:path w="21600" h="43193" stroke="0" extrusionOk="0">
                <a:moveTo>
                  <a:pt x="21205" y="43193"/>
                </a:moveTo>
                <a:cubicBezTo>
                  <a:pt x="9432" y="42978"/>
                  <a:pt x="0" y="33372"/>
                  <a:pt x="0" y="21597"/>
                </a:cubicBezTo>
                <a:cubicBezTo>
                  <a:pt x="-1" y="9815"/>
                  <a:pt x="9441" y="207"/>
                  <a:pt x="21221" y="0"/>
                </a:cubicBezTo>
                <a:lnTo>
                  <a:pt x="21600" y="21597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 flipV="1">
            <a:off x="6345238" y="3797300"/>
            <a:ext cx="1587" cy="1635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94" name="Arc 58"/>
          <p:cNvSpPr>
            <a:spLocks/>
          </p:cNvSpPr>
          <p:nvPr/>
        </p:nvSpPr>
        <p:spPr bwMode="auto">
          <a:xfrm>
            <a:off x="6167438" y="3797300"/>
            <a:ext cx="360362" cy="331788"/>
          </a:xfrm>
          <a:custGeom>
            <a:avLst/>
            <a:gdLst>
              <a:gd name="T0" fmla="*/ 177019 w 43200"/>
              <a:gd name="T1" fmla="*/ 23 h 43200"/>
              <a:gd name="T2" fmla="*/ 177019 w 43200"/>
              <a:gd name="T3" fmla="*/ 23 h 43200"/>
              <a:gd name="T4" fmla="*/ 180181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221" y="3"/>
                </a:moveTo>
              </a:path>
              <a:path w="43200" h="43200" stroke="0" extrusionOk="0">
                <a:moveTo>
                  <a:pt x="21221" y="3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5" name="Arc 59"/>
          <p:cNvSpPr>
            <a:spLocks/>
          </p:cNvSpPr>
          <p:nvPr/>
        </p:nvSpPr>
        <p:spPr bwMode="auto">
          <a:xfrm>
            <a:off x="7394575" y="3797300"/>
            <a:ext cx="182563" cy="166688"/>
          </a:xfrm>
          <a:custGeom>
            <a:avLst/>
            <a:gdLst>
              <a:gd name="T0" fmla="*/ 0 w 21975"/>
              <a:gd name="T1" fmla="*/ 23 h 21600"/>
              <a:gd name="T2" fmla="*/ 182563 w 21975"/>
              <a:gd name="T3" fmla="*/ 163401 h 21600"/>
              <a:gd name="T4" fmla="*/ 3149 w 21975"/>
              <a:gd name="T5" fmla="*/ 166688 h 21600"/>
              <a:gd name="T6" fmla="*/ 0 60000 65536"/>
              <a:gd name="T7" fmla="*/ 0 60000 65536"/>
              <a:gd name="T8" fmla="*/ 0 60000 65536"/>
              <a:gd name="T9" fmla="*/ 0 w 21975"/>
              <a:gd name="T10" fmla="*/ 0 h 21600"/>
              <a:gd name="T11" fmla="*/ 21975 w 219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75" h="21600" fill="none" extrusionOk="0">
                <a:moveTo>
                  <a:pt x="0" y="3"/>
                </a:moveTo>
                <a:cubicBezTo>
                  <a:pt x="126" y="1"/>
                  <a:pt x="252" y="-1"/>
                  <a:pt x="379" y="0"/>
                </a:cubicBezTo>
                <a:cubicBezTo>
                  <a:pt x="12142" y="0"/>
                  <a:pt x="21742" y="9412"/>
                  <a:pt x="21974" y="21174"/>
                </a:cubicBezTo>
              </a:path>
              <a:path w="21975" h="21600" stroke="0" extrusionOk="0">
                <a:moveTo>
                  <a:pt x="0" y="3"/>
                </a:moveTo>
                <a:cubicBezTo>
                  <a:pt x="126" y="1"/>
                  <a:pt x="252" y="-1"/>
                  <a:pt x="379" y="0"/>
                </a:cubicBezTo>
                <a:cubicBezTo>
                  <a:pt x="12142" y="0"/>
                  <a:pt x="21742" y="9412"/>
                  <a:pt x="21974" y="21174"/>
                </a:cubicBezTo>
                <a:lnTo>
                  <a:pt x="379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6" name="Arc 60"/>
          <p:cNvSpPr>
            <a:spLocks/>
          </p:cNvSpPr>
          <p:nvPr/>
        </p:nvSpPr>
        <p:spPr bwMode="auto">
          <a:xfrm>
            <a:off x="7216775" y="3798888"/>
            <a:ext cx="360363" cy="331787"/>
          </a:xfrm>
          <a:custGeom>
            <a:avLst/>
            <a:gdLst>
              <a:gd name="T0" fmla="*/ 360330 w 43200"/>
              <a:gd name="T1" fmla="*/ 162610 h 43197"/>
              <a:gd name="T2" fmla="*/ 177020 w 43200"/>
              <a:gd name="T3" fmla="*/ 0 h 43197"/>
              <a:gd name="T4" fmla="*/ 180182 w 43200"/>
              <a:gd name="T5" fmla="*/ 165882 h 43197"/>
              <a:gd name="T6" fmla="*/ 0 60000 65536"/>
              <a:gd name="T7" fmla="*/ 0 60000 65536"/>
              <a:gd name="T8" fmla="*/ 0 60000 65536"/>
              <a:gd name="T9" fmla="*/ 0 w 43200"/>
              <a:gd name="T10" fmla="*/ 0 h 43197"/>
              <a:gd name="T11" fmla="*/ 43200 w 43200"/>
              <a:gd name="T12" fmla="*/ 43197 h 43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97" fill="none" extrusionOk="0">
                <a:moveTo>
                  <a:pt x="43195" y="21171"/>
                </a:moveTo>
                <a:cubicBezTo>
                  <a:pt x="43198" y="21312"/>
                  <a:pt x="43200" y="21454"/>
                  <a:pt x="43200" y="21597"/>
                </a:cubicBezTo>
                <a:cubicBezTo>
                  <a:pt x="43200" y="33526"/>
                  <a:pt x="33529" y="43197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815"/>
                  <a:pt x="9441" y="207"/>
                  <a:pt x="21221" y="0"/>
                </a:cubicBezTo>
              </a:path>
              <a:path w="43200" h="43197" stroke="0" extrusionOk="0">
                <a:moveTo>
                  <a:pt x="43195" y="21171"/>
                </a:moveTo>
                <a:cubicBezTo>
                  <a:pt x="43198" y="21312"/>
                  <a:pt x="43200" y="21454"/>
                  <a:pt x="43200" y="21597"/>
                </a:cubicBezTo>
                <a:cubicBezTo>
                  <a:pt x="43200" y="33526"/>
                  <a:pt x="33529" y="43197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815"/>
                  <a:pt x="9441" y="207"/>
                  <a:pt x="21221" y="0"/>
                </a:cubicBezTo>
                <a:lnTo>
                  <a:pt x="21600" y="21597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7" name="Arc 61"/>
          <p:cNvSpPr>
            <a:spLocks/>
          </p:cNvSpPr>
          <p:nvPr/>
        </p:nvSpPr>
        <p:spPr bwMode="auto">
          <a:xfrm>
            <a:off x="5275263" y="4344988"/>
            <a:ext cx="184150" cy="166687"/>
          </a:xfrm>
          <a:custGeom>
            <a:avLst/>
            <a:gdLst>
              <a:gd name="T0" fmla="*/ 0 w 22164"/>
              <a:gd name="T1" fmla="*/ 54 h 21600"/>
              <a:gd name="T2" fmla="*/ 184150 w 22164"/>
              <a:gd name="T3" fmla="*/ 163369 h 21600"/>
              <a:gd name="T4" fmla="*/ 4719 w 22164"/>
              <a:gd name="T5" fmla="*/ 166687 h 21600"/>
              <a:gd name="T6" fmla="*/ 0 60000 65536"/>
              <a:gd name="T7" fmla="*/ 0 60000 65536"/>
              <a:gd name="T8" fmla="*/ 0 60000 65536"/>
              <a:gd name="T9" fmla="*/ 0 w 22164"/>
              <a:gd name="T10" fmla="*/ 0 h 21600"/>
              <a:gd name="T11" fmla="*/ 22164 w 221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4" h="21600" fill="none" extrusionOk="0">
                <a:moveTo>
                  <a:pt x="0" y="7"/>
                </a:moveTo>
                <a:cubicBezTo>
                  <a:pt x="189" y="2"/>
                  <a:pt x="378" y="-1"/>
                  <a:pt x="568" y="0"/>
                </a:cubicBezTo>
                <a:cubicBezTo>
                  <a:pt x="12329" y="0"/>
                  <a:pt x="21929" y="9410"/>
                  <a:pt x="22163" y="21170"/>
                </a:cubicBezTo>
              </a:path>
              <a:path w="22164" h="21600" stroke="0" extrusionOk="0">
                <a:moveTo>
                  <a:pt x="0" y="7"/>
                </a:moveTo>
                <a:cubicBezTo>
                  <a:pt x="189" y="2"/>
                  <a:pt x="378" y="-1"/>
                  <a:pt x="568" y="0"/>
                </a:cubicBezTo>
                <a:cubicBezTo>
                  <a:pt x="12329" y="0"/>
                  <a:pt x="21929" y="9410"/>
                  <a:pt x="22163" y="21170"/>
                </a:cubicBezTo>
                <a:lnTo>
                  <a:pt x="568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8" name="Arc 62"/>
          <p:cNvSpPr>
            <a:spLocks/>
          </p:cNvSpPr>
          <p:nvPr/>
        </p:nvSpPr>
        <p:spPr bwMode="auto">
          <a:xfrm>
            <a:off x="5099050" y="4346575"/>
            <a:ext cx="360363" cy="331788"/>
          </a:xfrm>
          <a:custGeom>
            <a:avLst/>
            <a:gdLst>
              <a:gd name="T0" fmla="*/ 360330 w 43200"/>
              <a:gd name="T1" fmla="*/ 162564 h 43193"/>
              <a:gd name="T2" fmla="*/ 175443 w 43200"/>
              <a:gd name="T3" fmla="*/ 0 h 43193"/>
              <a:gd name="T4" fmla="*/ 180182 w 43200"/>
              <a:gd name="T5" fmla="*/ 165867 h 43193"/>
              <a:gd name="T6" fmla="*/ 0 60000 65536"/>
              <a:gd name="T7" fmla="*/ 0 60000 65536"/>
              <a:gd name="T8" fmla="*/ 0 60000 65536"/>
              <a:gd name="T9" fmla="*/ 0 w 43200"/>
              <a:gd name="T10" fmla="*/ 0 h 43193"/>
              <a:gd name="T11" fmla="*/ 43200 w 43200"/>
              <a:gd name="T12" fmla="*/ 43193 h 43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93" fill="none" extrusionOk="0">
                <a:moveTo>
                  <a:pt x="43195" y="21163"/>
                </a:moveTo>
                <a:cubicBezTo>
                  <a:pt x="43198" y="21306"/>
                  <a:pt x="43200" y="21449"/>
                  <a:pt x="43200" y="21593"/>
                </a:cubicBezTo>
                <a:cubicBezTo>
                  <a:pt x="43200" y="33522"/>
                  <a:pt x="33529" y="43193"/>
                  <a:pt x="21600" y="43193"/>
                </a:cubicBezTo>
                <a:cubicBezTo>
                  <a:pt x="9670" y="43193"/>
                  <a:pt x="0" y="33522"/>
                  <a:pt x="0" y="21593"/>
                </a:cubicBezTo>
                <a:cubicBezTo>
                  <a:pt x="-1" y="9884"/>
                  <a:pt x="9327" y="308"/>
                  <a:pt x="21032" y="0"/>
                </a:cubicBezTo>
              </a:path>
              <a:path w="43200" h="43193" stroke="0" extrusionOk="0">
                <a:moveTo>
                  <a:pt x="43195" y="21163"/>
                </a:moveTo>
                <a:cubicBezTo>
                  <a:pt x="43198" y="21306"/>
                  <a:pt x="43200" y="21449"/>
                  <a:pt x="43200" y="21593"/>
                </a:cubicBezTo>
                <a:cubicBezTo>
                  <a:pt x="43200" y="33522"/>
                  <a:pt x="33529" y="43193"/>
                  <a:pt x="21600" y="43193"/>
                </a:cubicBezTo>
                <a:cubicBezTo>
                  <a:pt x="9670" y="43193"/>
                  <a:pt x="0" y="33522"/>
                  <a:pt x="0" y="21593"/>
                </a:cubicBezTo>
                <a:cubicBezTo>
                  <a:pt x="-1" y="9884"/>
                  <a:pt x="9327" y="308"/>
                  <a:pt x="21032" y="0"/>
                </a:cubicBezTo>
                <a:lnTo>
                  <a:pt x="21600" y="21593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399" name="Arc 63"/>
          <p:cNvSpPr>
            <a:spLocks/>
          </p:cNvSpPr>
          <p:nvPr/>
        </p:nvSpPr>
        <p:spPr bwMode="auto">
          <a:xfrm>
            <a:off x="4259263" y="4344988"/>
            <a:ext cx="182562" cy="166687"/>
          </a:xfrm>
          <a:custGeom>
            <a:avLst/>
            <a:gdLst>
              <a:gd name="T0" fmla="*/ 0 w 21975"/>
              <a:gd name="T1" fmla="*/ 23 h 21600"/>
              <a:gd name="T2" fmla="*/ 182562 w 21975"/>
              <a:gd name="T3" fmla="*/ 163400 h 21600"/>
              <a:gd name="T4" fmla="*/ 3149 w 21975"/>
              <a:gd name="T5" fmla="*/ 166687 h 21600"/>
              <a:gd name="T6" fmla="*/ 0 60000 65536"/>
              <a:gd name="T7" fmla="*/ 0 60000 65536"/>
              <a:gd name="T8" fmla="*/ 0 60000 65536"/>
              <a:gd name="T9" fmla="*/ 0 w 21975"/>
              <a:gd name="T10" fmla="*/ 0 h 21600"/>
              <a:gd name="T11" fmla="*/ 21975 w 219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75" h="21600" fill="none" extrusionOk="0">
                <a:moveTo>
                  <a:pt x="0" y="3"/>
                </a:moveTo>
                <a:cubicBezTo>
                  <a:pt x="126" y="1"/>
                  <a:pt x="252" y="-1"/>
                  <a:pt x="379" y="0"/>
                </a:cubicBezTo>
                <a:cubicBezTo>
                  <a:pt x="12142" y="0"/>
                  <a:pt x="21742" y="9412"/>
                  <a:pt x="21974" y="21174"/>
                </a:cubicBezTo>
              </a:path>
              <a:path w="21975" h="21600" stroke="0" extrusionOk="0">
                <a:moveTo>
                  <a:pt x="0" y="3"/>
                </a:moveTo>
                <a:cubicBezTo>
                  <a:pt x="126" y="1"/>
                  <a:pt x="252" y="-1"/>
                  <a:pt x="379" y="0"/>
                </a:cubicBezTo>
                <a:cubicBezTo>
                  <a:pt x="12142" y="0"/>
                  <a:pt x="21742" y="9412"/>
                  <a:pt x="21974" y="21174"/>
                </a:cubicBezTo>
                <a:lnTo>
                  <a:pt x="379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00" name="Arc 64"/>
          <p:cNvSpPr>
            <a:spLocks/>
          </p:cNvSpPr>
          <p:nvPr/>
        </p:nvSpPr>
        <p:spPr bwMode="auto">
          <a:xfrm>
            <a:off x="4081463" y="4346575"/>
            <a:ext cx="360362" cy="331788"/>
          </a:xfrm>
          <a:custGeom>
            <a:avLst/>
            <a:gdLst>
              <a:gd name="T0" fmla="*/ 360329 w 43200"/>
              <a:gd name="T1" fmla="*/ 162610 h 43197"/>
              <a:gd name="T2" fmla="*/ 177019 w 43200"/>
              <a:gd name="T3" fmla="*/ 0 h 43197"/>
              <a:gd name="T4" fmla="*/ 180181 w 43200"/>
              <a:gd name="T5" fmla="*/ 165882 h 43197"/>
              <a:gd name="T6" fmla="*/ 0 60000 65536"/>
              <a:gd name="T7" fmla="*/ 0 60000 65536"/>
              <a:gd name="T8" fmla="*/ 0 60000 65536"/>
              <a:gd name="T9" fmla="*/ 0 w 43200"/>
              <a:gd name="T10" fmla="*/ 0 h 43197"/>
              <a:gd name="T11" fmla="*/ 43200 w 43200"/>
              <a:gd name="T12" fmla="*/ 43197 h 43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97" fill="none" extrusionOk="0">
                <a:moveTo>
                  <a:pt x="43195" y="21171"/>
                </a:moveTo>
                <a:cubicBezTo>
                  <a:pt x="43198" y="21312"/>
                  <a:pt x="43200" y="21454"/>
                  <a:pt x="43200" y="21597"/>
                </a:cubicBezTo>
                <a:cubicBezTo>
                  <a:pt x="43200" y="33526"/>
                  <a:pt x="33529" y="43197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815"/>
                  <a:pt x="9441" y="207"/>
                  <a:pt x="21221" y="0"/>
                </a:cubicBezTo>
              </a:path>
              <a:path w="43200" h="43197" stroke="0" extrusionOk="0">
                <a:moveTo>
                  <a:pt x="43195" y="21171"/>
                </a:moveTo>
                <a:cubicBezTo>
                  <a:pt x="43198" y="21312"/>
                  <a:pt x="43200" y="21454"/>
                  <a:pt x="43200" y="21597"/>
                </a:cubicBezTo>
                <a:cubicBezTo>
                  <a:pt x="43200" y="33526"/>
                  <a:pt x="33529" y="43197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815"/>
                  <a:pt x="9441" y="207"/>
                  <a:pt x="21221" y="0"/>
                </a:cubicBezTo>
                <a:lnTo>
                  <a:pt x="21600" y="21597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01" name="Arc 65"/>
          <p:cNvSpPr>
            <a:spLocks/>
          </p:cNvSpPr>
          <p:nvPr/>
        </p:nvSpPr>
        <p:spPr bwMode="auto">
          <a:xfrm>
            <a:off x="6345238" y="4344988"/>
            <a:ext cx="184150" cy="166687"/>
          </a:xfrm>
          <a:custGeom>
            <a:avLst/>
            <a:gdLst>
              <a:gd name="T0" fmla="*/ 0 w 22164"/>
              <a:gd name="T1" fmla="*/ 54 h 21600"/>
              <a:gd name="T2" fmla="*/ 184150 w 22164"/>
              <a:gd name="T3" fmla="*/ 163369 h 21600"/>
              <a:gd name="T4" fmla="*/ 4719 w 22164"/>
              <a:gd name="T5" fmla="*/ 166687 h 21600"/>
              <a:gd name="T6" fmla="*/ 0 60000 65536"/>
              <a:gd name="T7" fmla="*/ 0 60000 65536"/>
              <a:gd name="T8" fmla="*/ 0 60000 65536"/>
              <a:gd name="T9" fmla="*/ 0 w 22164"/>
              <a:gd name="T10" fmla="*/ 0 h 21600"/>
              <a:gd name="T11" fmla="*/ 22164 w 221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4" h="21600" fill="none" extrusionOk="0">
                <a:moveTo>
                  <a:pt x="0" y="7"/>
                </a:moveTo>
                <a:cubicBezTo>
                  <a:pt x="189" y="2"/>
                  <a:pt x="378" y="-1"/>
                  <a:pt x="568" y="0"/>
                </a:cubicBezTo>
                <a:cubicBezTo>
                  <a:pt x="12329" y="0"/>
                  <a:pt x="21929" y="9410"/>
                  <a:pt x="22163" y="21170"/>
                </a:cubicBezTo>
              </a:path>
              <a:path w="22164" h="21600" stroke="0" extrusionOk="0">
                <a:moveTo>
                  <a:pt x="0" y="7"/>
                </a:moveTo>
                <a:cubicBezTo>
                  <a:pt x="189" y="2"/>
                  <a:pt x="378" y="-1"/>
                  <a:pt x="568" y="0"/>
                </a:cubicBezTo>
                <a:cubicBezTo>
                  <a:pt x="12329" y="0"/>
                  <a:pt x="21929" y="9410"/>
                  <a:pt x="22163" y="21170"/>
                </a:cubicBezTo>
                <a:lnTo>
                  <a:pt x="568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02" name="Arc 66"/>
          <p:cNvSpPr>
            <a:spLocks/>
          </p:cNvSpPr>
          <p:nvPr/>
        </p:nvSpPr>
        <p:spPr bwMode="auto">
          <a:xfrm>
            <a:off x="6169025" y="4346575"/>
            <a:ext cx="360363" cy="331788"/>
          </a:xfrm>
          <a:custGeom>
            <a:avLst/>
            <a:gdLst>
              <a:gd name="T0" fmla="*/ 360330 w 43200"/>
              <a:gd name="T1" fmla="*/ 162564 h 43193"/>
              <a:gd name="T2" fmla="*/ 175443 w 43200"/>
              <a:gd name="T3" fmla="*/ 0 h 43193"/>
              <a:gd name="T4" fmla="*/ 180182 w 43200"/>
              <a:gd name="T5" fmla="*/ 165867 h 43193"/>
              <a:gd name="T6" fmla="*/ 0 60000 65536"/>
              <a:gd name="T7" fmla="*/ 0 60000 65536"/>
              <a:gd name="T8" fmla="*/ 0 60000 65536"/>
              <a:gd name="T9" fmla="*/ 0 w 43200"/>
              <a:gd name="T10" fmla="*/ 0 h 43193"/>
              <a:gd name="T11" fmla="*/ 43200 w 43200"/>
              <a:gd name="T12" fmla="*/ 43193 h 43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93" fill="none" extrusionOk="0">
                <a:moveTo>
                  <a:pt x="43195" y="21163"/>
                </a:moveTo>
                <a:cubicBezTo>
                  <a:pt x="43198" y="21306"/>
                  <a:pt x="43200" y="21449"/>
                  <a:pt x="43200" y="21593"/>
                </a:cubicBezTo>
                <a:cubicBezTo>
                  <a:pt x="43200" y="33522"/>
                  <a:pt x="33529" y="43193"/>
                  <a:pt x="21600" y="43193"/>
                </a:cubicBezTo>
                <a:cubicBezTo>
                  <a:pt x="9670" y="43193"/>
                  <a:pt x="0" y="33522"/>
                  <a:pt x="0" y="21593"/>
                </a:cubicBezTo>
                <a:cubicBezTo>
                  <a:pt x="-1" y="9884"/>
                  <a:pt x="9327" y="308"/>
                  <a:pt x="21032" y="0"/>
                </a:cubicBezTo>
              </a:path>
              <a:path w="43200" h="43193" stroke="0" extrusionOk="0">
                <a:moveTo>
                  <a:pt x="43195" y="21163"/>
                </a:moveTo>
                <a:cubicBezTo>
                  <a:pt x="43198" y="21306"/>
                  <a:pt x="43200" y="21449"/>
                  <a:pt x="43200" y="21593"/>
                </a:cubicBezTo>
                <a:cubicBezTo>
                  <a:pt x="43200" y="33522"/>
                  <a:pt x="33529" y="43193"/>
                  <a:pt x="21600" y="43193"/>
                </a:cubicBezTo>
                <a:cubicBezTo>
                  <a:pt x="9670" y="43193"/>
                  <a:pt x="0" y="33522"/>
                  <a:pt x="0" y="21593"/>
                </a:cubicBezTo>
                <a:cubicBezTo>
                  <a:pt x="-1" y="9884"/>
                  <a:pt x="9327" y="308"/>
                  <a:pt x="21032" y="0"/>
                </a:cubicBezTo>
                <a:lnTo>
                  <a:pt x="21600" y="21593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 flipV="1">
            <a:off x="7394575" y="4344988"/>
            <a:ext cx="1588" cy="163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04" name="Arc 68"/>
          <p:cNvSpPr>
            <a:spLocks/>
          </p:cNvSpPr>
          <p:nvPr/>
        </p:nvSpPr>
        <p:spPr bwMode="auto">
          <a:xfrm>
            <a:off x="7218363" y="4344988"/>
            <a:ext cx="360362" cy="331787"/>
          </a:xfrm>
          <a:custGeom>
            <a:avLst/>
            <a:gdLst>
              <a:gd name="T0" fmla="*/ 175443 w 43200"/>
              <a:gd name="T1" fmla="*/ 54 h 43200"/>
              <a:gd name="T2" fmla="*/ 175443 w 43200"/>
              <a:gd name="T3" fmla="*/ 54 h 43200"/>
              <a:gd name="T4" fmla="*/ 180181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032" y="7"/>
                </a:moveTo>
              </a:path>
              <a:path w="43200" h="43200" stroke="0" extrusionOk="0">
                <a:moveTo>
                  <a:pt x="21032" y="7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05" name="Arc 69"/>
          <p:cNvSpPr>
            <a:spLocks/>
          </p:cNvSpPr>
          <p:nvPr/>
        </p:nvSpPr>
        <p:spPr bwMode="auto">
          <a:xfrm>
            <a:off x="5099050" y="4891088"/>
            <a:ext cx="360363" cy="331787"/>
          </a:xfrm>
          <a:custGeom>
            <a:avLst/>
            <a:gdLst>
              <a:gd name="T0" fmla="*/ 175443 w 43200"/>
              <a:gd name="T1" fmla="*/ 54 h 43200"/>
              <a:gd name="T2" fmla="*/ 175443 w 43200"/>
              <a:gd name="T3" fmla="*/ 54 h 43200"/>
              <a:gd name="T4" fmla="*/ 180182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032" y="7"/>
                </a:moveTo>
              </a:path>
              <a:path w="43200" h="43200" stroke="0" extrusionOk="0">
                <a:moveTo>
                  <a:pt x="21032" y="7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 flipV="1">
            <a:off x="5275263" y="4891088"/>
            <a:ext cx="1587" cy="163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07" name="Arc 71"/>
          <p:cNvSpPr>
            <a:spLocks/>
          </p:cNvSpPr>
          <p:nvPr/>
        </p:nvSpPr>
        <p:spPr bwMode="auto">
          <a:xfrm>
            <a:off x="4081463" y="4891088"/>
            <a:ext cx="360362" cy="331787"/>
          </a:xfrm>
          <a:custGeom>
            <a:avLst/>
            <a:gdLst>
              <a:gd name="T0" fmla="*/ 177019 w 43200"/>
              <a:gd name="T1" fmla="*/ 23 h 43200"/>
              <a:gd name="T2" fmla="*/ 177019 w 43200"/>
              <a:gd name="T3" fmla="*/ 23 h 43200"/>
              <a:gd name="T4" fmla="*/ 180181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221" y="3"/>
                </a:moveTo>
              </a:path>
              <a:path w="43200" h="43200" stroke="0" extrusionOk="0">
                <a:moveTo>
                  <a:pt x="21221" y="3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08" name="Line 72"/>
          <p:cNvSpPr>
            <a:spLocks noChangeShapeType="1"/>
          </p:cNvSpPr>
          <p:nvPr/>
        </p:nvSpPr>
        <p:spPr bwMode="auto">
          <a:xfrm flipV="1">
            <a:off x="4259263" y="4891088"/>
            <a:ext cx="1587" cy="163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09" name="Arc 73"/>
          <p:cNvSpPr>
            <a:spLocks/>
          </p:cNvSpPr>
          <p:nvPr/>
        </p:nvSpPr>
        <p:spPr bwMode="auto">
          <a:xfrm>
            <a:off x="6189663" y="4891088"/>
            <a:ext cx="339725" cy="331787"/>
          </a:xfrm>
          <a:custGeom>
            <a:avLst/>
            <a:gdLst>
              <a:gd name="T0" fmla="*/ 167260 w 43200"/>
              <a:gd name="T1" fmla="*/ 23 h 43200"/>
              <a:gd name="T2" fmla="*/ 31 w 43200"/>
              <a:gd name="T3" fmla="*/ 162722 h 43200"/>
              <a:gd name="T4" fmla="*/ 169863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268" y="2"/>
                </a:moveTo>
                <a:cubicBezTo>
                  <a:pt x="21379" y="0"/>
                  <a:pt x="21489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462"/>
                  <a:pt x="1" y="21324"/>
                  <a:pt x="3" y="21186"/>
                </a:cubicBezTo>
              </a:path>
              <a:path w="43200" h="43200" stroke="0" extrusionOk="0">
                <a:moveTo>
                  <a:pt x="21268" y="2"/>
                </a:moveTo>
                <a:cubicBezTo>
                  <a:pt x="21379" y="0"/>
                  <a:pt x="21489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462"/>
                  <a:pt x="1" y="21324"/>
                  <a:pt x="3" y="21186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10" name="Arc 74"/>
          <p:cNvSpPr>
            <a:spLocks/>
          </p:cNvSpPr>
          <p:nvPr/>
        </p:nvSpPr>
        <p:spPr bwMode="auto">
          <a:xfrm>
            <a:off x="6189663" y="4892675"/>
            <a:ext cx="206375" cy="165100"/>
          </a:xfrm>
          <a:custGeom>
            <a:avLst/>
            <a:gdLst>
              <a:gd name="T0" fmla="*/ 0 w 21596"/>
              <a:gd name="T1" fmla="*/ 161943 h 21597"/>
              <a:gd name="T2" fmla="*/ 203212 w 21596"/>
              <a:gd name="T3" fmla="*/ 0 h 21597"/>
              <a:gd name="T4" fmla="*/ 206375 w 21596"/>
              <a:gd name="T5" fmla="*/ 165100 h 21597"/>
              <a:gd name="T6" fmla="*/ 0 60000 65536"/>
              <a:gd name="T7" fmla="*/ 0 60000 65536"/>
              <a:gd name="T8" fmla="*/ 0 60000 65536"/>
              <a:gd name="T9" fmla="*/ 0 w 21596"/>
              <a:gd name="T10" fmla="*/ 0 h 21597"/>
              <a:gd name="T11" fmla="*/ 21596 w 21596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97" fill="none" extrusionOk="0">
                <a:moveTo>
                  <a:pt x="-1" y="21183"/>
                </a:moveTo>
                <a:cubicBezTo>
                  <a:pt x="222" y="9546"/>
                  <a:pt x="9626" y="177"/>
                  <a:pt x="21264" y="-1"/>
                </a:cubicBezTo>
              </a:path>
              <a:path w="21596" h="21597" stroke="0" extrusionOk="0">
                <a:moveTo>
                  <a:pt x="-1" y="21183"/>
                </a:moveTo>
                <a:cubicBezTo>
                  <a:pt x="222" y="9546"/>
                  <a:pt x="9626" y="177"/>
                  <a:pt x="21264" y="-1"/>
                </a:cubicBezTo>
                <a:lnTo>
                  <a:pt x="21596" y="21597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11" name="Arc 75"/>
          <p:cNvSpPr>
            <a:spLocks/>
          </p:cNvSpPr>
          <p:nvPr/>
        </p:nvSpPr>
        <p:spPr bwMode="auto">
          <a:xfrm>
            <a:off x="7394575" y="4891088"/>
            <a:ext cx="173038" cy="331787"/>
          </a:xfrm>
          <a:custGeom>
            <a:avLst/>
            <a:gdLst>
              <a:gd name="T0" fmla="*/ 126 w 22018"/>
              <a:gd name="T1" fmla="*/ 31 h 43200"/>
              <a:gd name="T2" fmla="*/ 0 w 22018"/>
              <a:gd name="T3" fmla="*/ 331756 h 43200"/>
              <a:gd name="T4" fmla="*/ 3285 w 22018"/>
              <a:gd name="T5" fmla="*/ 165894 h 43200"/>
              <a:gd name="T6" fmla="*/ 0 60000 65536"/>
              <a:gd name="T7" fmla="*/ 0 60000 65536"/>
              <a:gd name="T8" fmla="*/ 0 60000 65536"/>
              <a:gd name="T9" fmla="*/ 0 w 22018"/>
              <a:gd name="T10" fmla="*/ 0 h 43200"/>
              <a:gd name="T11" fmla="*/ 22018 w 2201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18" h="43200" fill="none" extrusionOk="0">
                <a:moveTo>
                  <a:pt x="15" y="3"/>
                </a:moveTo>
                <a:cubicBezTo>
                  <a:pt x="149" y="1"/>
                  <a:pt x="283" y="-1"/>
                  <a:pt x="418" y="0"/>
                </a:cubicBezTo>
                <a:cubicBezTo>
                  <a:pt x="12347" y="0"/>
                  <a:pt x="22018" y="9670"/>
                  <a:pt x="22018" y="21600"/>
                </a:cubicBezTo>
                <a:cubicBezTo>
                  <a:pt x="22018" y="33529"/>
                  <a:pt x="12347" y="43200"/>
                  <a:pt x="418" y="43200"/>
                </a:cubicBezTo>
                <a:cubicBezTo>
                  <a:pt x="278" y="43200"/>
                  <a:pt x="139" y="43198"/>
                  <a:pt x="0" y="43195"/>
                </a:cubicBezTo>
              </a:path>
              <a:path w="22018" h="43200" stroke="0" extrusionOk="0">
                <a:moveTo>
                  <a:pt x="15" y="3"/>
                </a:moveTo>
                <a:cubicBezTo>
                  <a:pt x="149" y="1"/>
                  <a:pt x="283" y="-1"/>
                  <a:pt x="418" y="0"/>
                </a:cubicBezTo>
                <a:cubicBezTo>
                  <a:pt x="12347" y="0"/>
                  <a:pt x="22018" y="9670"/>
                  <a:pt x="22018" y="21600"/>
                </a:cubicBezTo>
                <a:cubicBezTo>
                  <a:pt x="22018" y="33529"/>
                  <a:pt x="12347" y="43200"/>
                  <a:pt x="418" y="43200"/>
                </a:cubicBezTo>
                <a:cubicBezTo>
                  <a:pt x="278" y="43200"/>
                  <a:pt x="139" y="43198"/>
                  <a:pt x="0" y="43195"/>
                </a:cubicBezTo>
                <a:lnTo>
                  <a:pt x="418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12" name="Arc 76"/>
          <p:cNvSpPr>
            <a:spLocks/>
          </p:cNvSpPr>
          <p:nvPr/>
        </p:nvSpPr>
        <p:spPr bwMode="auto">
          <a:xfrm>
            <a:off x="7227888" y="4892675"/>
            <a:ext cx="169862" cy="331788"/>
          </a:xfrm>
          <a:custGeom>
            <a:avLst/>
            <a:gdLst>
              <a:gd name="T0" fmla="*/ 166575 w 21600"/>
              <a:gd name="T1" fmla="*/ 331788 h 43192"/>
              <a:gd name="T2" fmla="*/ 166701 w 21600"/>
              <a:gd name="T3" fmla="*/ 0 h 43192"/>
              <a:gd name="T4" fmla="*/ 169862 w 21600"/>
              <a:gd name="T5" fmla="*/ 165894 h 43192"/>
              <a:gd name="T6" fmla="*/ 0 60000 65536"/>
              <a:gd name="T7" fmla="*/ 0 60000 65536"/>
              <a:gd name="T8" fmla="*/ 0 60000 65536"/>
              <a:gd name="T9" fmla="*/ 0 w 21600"/>
              <a:gd name="T10" fmla="*/ 0 h 43192"/>
              <a:gd name="T11" fmla="*/ 21600 w 21600"/>
              <a:gd name="T12" fmla="*/ 43192 h 43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2" fill="none" extrusionOk="0">
                <a:moveTo>
                  <a:pt x="21182" y="43191"/>
                </a:moveTo>
                <a:cubicBezTo>
                  <a:pt x="9417" y="42964"/>
                  <a:pt x="0" y="33362"/>
                  <a:pt x="0" y="21596"/>
                </a:cubicBezTo>
                <a:cubicBezTo>
                  <a:pt x="-1" y="9823"/>
                  <a:pt x="9427" y="218"/>
                  <a:pt x="21197" y="-1"/>
                </a:cubicBezTo>
              </a:path>
              <a:path w="21600" h="43192" stroke="0" extrusionOk="0">
                <a:moveTo>
                  <a:pt x="21182" y="43191"/>
                </a:moveTo>
                <a:cubicBezTo>
                  <a:pt x="9417" y="42964"/>
                  <a:pt x="0" y="33362"/>
                  <a:pt x="0" y="21596"/>
                </a:cubicBezTo>
                <a:cubicBezTo>
                  <a:pt x="-1" y="9823"/>
                  <a:pt x="9427" y="218"/>
                  <a:pt x="21197" y="-1"/>
                </a:cubicBezTo>
                <a:lnTo>
                  <a:pt x="21600" y="21596"/>
                </a:lnTo>
                <a:close/>
              </a:path>
            </a:pathLst>
          </a:custGeom>
          <a:solidFill>
            <a:srgbClr val="339933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13" name="Arc 77"/>
          <p:cNvSpPr>
            <a:spLocks/>
          </p:cNvSpPr>
          <p:nvPr/>
        </p:nvSpPr>
        <p:spPr bwMode="auto">
          <a:xfrm>
            <a:off x="5059363" y="3252788"/>
            <a:ext cx="360362" cy="331787"/>
          </a:xfrm>
          <a:custGeom>
            <a:avLst/>
            <a:gdLst>
              <a:gd name="T0" fmla="*/ 175443 w 43200"/>
              <a:gd name="T1" fmla="*/ 54 h 43200"/>
              <a:gd name="T2" fmla="*/ 175443 w 43200"/>
              <a:gd name="T3" fmla="*/ 54 h 43200"/>
              <a:gd name="T4" fmla="*/ 180181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032" y="7"/>
                </a:moveTo>
              </a:path>
              <a:path w="43200" h="43200" stroke="0" extrusionOk="0">
                <a:moveTo>
                  <a:pt x="21032" y="7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 flipV="1">
            <a:off x="5235575" y="3252788"/>
            <a:ext cx="1588" cy="163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15" name="Arc 79"/>
          <p:cNvSpPr>
            <a:spLocks/>
          </p:cNvSpPr>
          <p:nvPr/>
        </p:nvSpPr>
        <p:spPr bwMode="auto">
          <a:xfrm>
            <a:off x="7208838" y="3252788"/>
            <a:ext cx="339725" cy="331787"/>
          </a:xfrm>
          <a:custGeom>
            <a:avLst/>
            <a:gdLst>
              <a:gd name="T0" fmla="*/ 166701 w 43200"/>
              <a:gd name="T1" fmla="*/ 31 h 43200"/>
              <a:gd name="T2" fmla="*/ 166701 w 43200"/>
              <a:gd name="T3" fmla="*/ 31 h 43200"/>
              <a:gd name="T4" fmla="*/ 169863 w 43200"/>
              <a:gd name="T5" fmla="*/ 1658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197" y="3"/>
                </a:moveTo>
              </a:path>
              <a:path w="43200" h="43200" stroke="0" extrusionOk="0">
                <a:moveTo>
                  <a:pt x="21197" y="3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 flipV="1">
            <a:off x="7375525" y="3252788"/>
            <a:ext cx="1588" cy="163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417" name="Text Box 81"/>
          <p:cNvSpPr txBox="1">
            <a:spLocks noChangeArrowheads="1"/>
          </p:cNvSpPr>
          <p:nvPr/>
        </p:nvSpPr>
        <p:spPr bwMode="auto">
          <a:xfrm>
            <a:off x="2762250" y="1808163"/>
            <a:ext cx="3052352" cy="64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cs-CZ" dirty="0" smtClean="0"/>
              <a:t>Výsledky Produktového Vývoje</a:t>
            </a:r>
          </a:p>
          <a:p>
            <a:pPr algn="ctr" eaLnBrk="0" hangingPunct="0"/>
            <a:r>
              <a:rPr lang="es-MX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smtClean="0">
                <a:solidFill>
                  <a:schemeClr val="tx1"/>
                </a:solidFill>
              </a:rPr>
              <a:t>nutné interní vyhodnocení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>
            <a:off x="2667000" y="5465763"/>
            <a:ext cx="214313" cy="155575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19" name="Text Box 83"/>
          <p:cNvSpPr txBox="1">
            <a:spLocks noChangeArrowheads="1"/>
          </p:cNvSpPr>
          <p:nvPr/>
        </p:nvSpPr>
        <p:spPr bwMode="auto">
          <a:xfrm>
            <a:off x="2911475" y="5410200"/>
            <a:ext cx="751850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</a:rPr>
              <a:t>příznivý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4262438" y="5465763"/>
            <a:ext cx="214312" cy="1555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k-SK"/>
          </a:p>
        </p:txBody>
      </p:sp>
      <p:sp>
        <p:nvSpPr>
          <p:cNvPr id="14421" name="Text Box 85"/>
          <p:cNvSpPr txBox="1">
            <a:spLocks noChangeArrowheads="1"/>
          </p:cNvSpPr>
          <p:nvPr/>
        </p:nvSpPr>
        <p:spPr bwMode="auto">
          <a:xfrm>
            <a:off x="4506913" y="5410200"/>
            <a:ext cx="936195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 dirty="0" smtClean="0"/>
              <a:t>nepříznivý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200025"/>
            <a:ext cx="8674100" cy="657225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cs-CZ" sz="2800" b="1" dirty="0" smtClean="0"/>
              <a:t>Přínosy včasného řešení</a:t>
            </a:r>
            <a:endParaRPr lang="es-MX" sz="28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5588" y="1016000"/>
            <a:ext cx="8242300" cy="255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Včasná detekce a řešení problémů pomáhají redukovat vliv na celkové náklady projektu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Skupina 31"/>
          <p:cNvGrpSpPr/>
          <p:nvPr/>
        </p:nvGrpSpPr>
        <p:grpSpPr>
          <a:xfrm>
            <a:off x="-357222" y="2401846"/>
            <a:ext cx="9644115" cy="4049574"/>
            <a:chOff x="-357222" y="2401846"/>
            <a:chExt cx="9644115" cy="4049574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298541" y="2728871"/>
              <a:ext cx="0" cy="2379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308066" y="5122821"/>
              <a:ext cx="3344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737066" y="4865646"/>
              <a:ext cx="18208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600" b="1" dirty="0" smtClean="0">
                  <a:solidFill>
                    <a:schemeClr val="tx1"/>
                  </a:solidFill>
                </a:rPr>
                <a:t>Časový průběh projektu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-357222" y="2401846"/>
              <a:ext cx="15652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cs-CZ" sz="1600" b="1" dirty="0" smtClean="0">
                  <a:solidFill>
                    <a:schemeClr val="tx1"/>
                  </a:solidFill>
                </a:rPr>
                <a:t>Náklady na vyřešení problému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539966" y="5187909"/>
              <a:ext cx="4079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b="1">
                  <a:solidFill>
                    <a:schemeClr val="tx1"/>
                  </a:solidFill>
                </a:rPr>
                <a:t>T</a:t>
              </a:r>
              <a:r>
                <a:rPr lang="es-MX" sz="18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509928" y="5183146"/>
              <a:ext cx="4079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b="1">
                  <a:solidFill>
                    <a:schemeClr val="tx1"/>
                  </a:solidFill>
                </a:rPr>
                <a:t>T</a:t>
              </a:r>
              <a:r>
                <a:rPr lang="es-MX" sz="1800" b="1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701891" y="4771984"/>
              <a:ext cx="0" cy="354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3694078" y="3544846"/>
              <a:ext cx="9525" cy="1565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316003" y="3468646"/>
              <a:ext cx="2373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306478" y="4749759"/>
              <a:ext cx="1357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904841" y="4587834"/>
              <a:ext cx="4333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b="1">
                  <a:solidFill>
                    <a:schemeClr val="tx1"/>
                  </a:solidFill>
                </a:rPr>
                <a:t>C</a:t>
              </a:r>
              <a:r>
                <a:rPr lang="es-MX" sz="18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98491" y="3209884"/>
              <a:ext cx="433387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b="1">
                  <a:solidFill>
                    <a:schemeClr val="tx1"/>
                  </a:solidFill>
                </a:rPr>
                <a:t>C</a:t>
              </a:r>
              <a:r>
                <a:rPr lang="es-MX" sz="1800" b="1" baseline="-25000">
                  <a:solidFill>
                    <a:schemeClr val="tx1"/>
                  </a:solidFill>
                </a:rPr>
                <a:t>2</a:t>
              </a:r>
            </a:p>
            <a:p>
              <a:endParaRPr lang="es-MX" sz="18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247866" y="5743534"/>
              <a:ext cx="186711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FF0000"/>
                  </a:solidFill>
                </a:rPr>
                <a:t>Včasné řešení</a:t>
              </a:r>
            </a:p>
            <a:p>
              <a:pPr algn="ctr"/>
              <a:r>
                <a:rPr lang="cs-CZ" sz="2000" b="1" dirty="0" smtClean="0">
                  <a:solidFill>
                    <a:srgbClr val="FF0000"/>
                  </a:solidFill>
                </a:rPr>
                <a:t>„</a:t>
              </a:r>
              <a:r>
                <a:rPr lang="es-MX" sz="2000" b="1" dirty="0" smtClean="0">
                  <a:solidFill>
                    <a:srgbClr val="FF0000"/>
                  </a:solidFill>
                </a:rPr>
                <a:t>Front Loading</a:t>
              </a:r>
              <a:r>
                <a:rPr lang="cs-CZ" sz="2000" b="1" dirty="0" smtClean="0">
                  <a:solidFill>
                    <a:srgbClr val="FF0000"/>
                  </a:solidFill>
                </a:rPr>
                <a:t>“</a:t>
              </a:r>
              <a:endParaRPr lang="es-MX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Arc 17"/>
            <p:cNvSpPr>
              <a:spLocks/>
            </p:cNvSpPr>
            <p:nvPr/>
          </p:nvSpPr>
          <p:spPr bwMode="auto">
            <a:xfrm flipV="1">
              <a:off x="1303303" y="3070184"/>
              <a:ext cx="2457450" cy="2035175"/>
            </a:xfrm>
            <a:custGeom>
              <a:avLst/>
              <a:gdLst>
                <a:gd name="T0" fmla="*/ 0 w 21600"/>
                <a:gd name="T1" fmla="*/ 0 h 21600"/>
                <a:gd name="T2" fmla="*/ 2457450 w 21600"/>
                <a:gd name="T3" fmla="*/ 2035175 h 21600"/>
                <a:gd name="T4" fmla="*/ 0 w 21600"/>
                <a:gd name="T5" fmla="*/ 203517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sk-SK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925728" y="5378409"/>
              <a:ext cx="6111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rot="16200000" flipH="1">
              <a:off x="607184" y="4106028"/>
              <a:ext cx="9255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Arc 17"/>
            <p:cNvSpPr>
              <a:spLocks/>
            </p:cNvSpPr>
            <p:nvPr/>
          </p:nvSpPr>
          <p:spPr bwMode="auto">
            <a:xfrm flipV="1">
              <a:off x="1306466" y="3076543"/>
              <a:ext cx="2457450" cy="2035175"/>
            </a:xfrm>
            <a:custGeom>
              <a:avLst/>
              <a:gdLst>
                <a:gd name="T0" fmla="*/ 0 w 21600"/>
                <a:gd name="T1" fmla="*/ 0 h 21600"/>
                <a:gd name="T2" fmla="*/ 2457450 w 21600"/>
                <a:gd name="T3" fmla="*/ 2035175 h 21600"/>
                <a:gd name="T4" fmla="*/ 0 w 21600"/>
                <a:gd name="T5" fmla="*/ 203517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sk-SK"/>
            </a:p>
          </p:txBody>
        </p:sp>
        <p:pic>
          <p:nvPicPr>
            <p:cNvPr id="24" name="Obrázok 23" descr="hrušk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3768" y="3357562"/>
              <a:ext cx="2143125" cy="2143125"/>
            </a:xfrm>
            <a:prstGeom prst="rect">
              <a:avLst/>
            </a:prstGeom>
          </p:spPr>
        </p:pic>
        <p:sp>
          <p:nvSpPr>
            <p:cNvPr id="25" name="Rovnoramenný trojuholník 24"/>
            <p:cNvSpPr/>
            <p:nvPr/>
          </p:nvSpPr>
          <p:spPr>
            <a:xfrm>
              <a:off x="6429388" y="3236458"/>
              <a:ext cx="829362" cy="20002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7" name="Rovná spojnica 26"/>
            <p:cNvCxnSpPr/>
            <p:nvPr/>
          </p:nvCxnSpPr>
          <p:spPr>
            <a:xfrm>
              <a:off x="6215074" y="5236722"/>
              <a:ext cx="29289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lokTextu 27"/>
            <p:cNvSpPr txBox="1"/>
            <p:nvPr/>
          </p:nvSpPr>
          <p:spPr>
            <a:xfrm>
              <a:off x="6500826" y="2500306"/>
              <a:ext cx="214314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Princip hrušky</a:t>
              </a:r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endParaRPr lang="cs-CZ" b="1" dirty="0" smtClean="0"/>
            </a:p>
            <a:p>
              <a:pPr algn="ctr"/>
              <a:r>
                <a:rPr lang="cs-CZ" b="1" dirty="0" smtClean="0"/>
                <a:t>plocha = náklady</a:t>
              </a:r>
              <a:endParaRPr lang="sk-SK" b="1" dirty="0"/>
            </a:p>
          </p:txBody>
        </p:sp>
        <p:cxnSp>
          <p:nvCxnSpPr>
            <p:cNvPr id="30" name="Rovná spojnica 29"/>
            <p:cNvCxnSpPr/>
            <p:nvPr/>
          </p:nvCxnSpPr>
          <p:spPr>
            <a:xfrm rot="10800000">
              <a:off x="7000892" y="3857628"/>
              <a:ext cx="121444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nica 30"/>
            <p:cNvCxnSpPr/>
            <p:nvPr/>
          </p:nvCxnSpPr>
          <p:spPr>
            <a:xfrm rot="10800000">
              <a:off x="6215074" y="3226471"/>
              <a:ext cx="14287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ovná spojovacia šípka 33"/>
            <p:cNvCxnSpPr/>
            <p:nvPr/>
          </p:nvCxnSpPr>
          <p:spPr>
            <a:xfrm rot="5400000" flipH="1" flipV="1">
              <a:off x="7194561" y="3535906"/>
              <a:ext cx="612000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ovná spojovacia šípka 38"/>
            <p:cNvCxnSpPr/>
            <p:nvPr/>
          </p:nvCxnSpPr>
          <p:spPr>
            <a:xfrm rot="5400000">
              <a:off x="5477544" y="4023654"/>
              <a:ext cx="157163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vnoramenný trojuholník 39"/>
            <p:cNvSpPr/>
            <p:nvPr/>
          </p:nvSpPr>
          <p:spPr>
            <a:xfrm>
              <a:off x="7811848" y="3237836"/>
              <a:ext cx="829362" cy="2000264"/>
            </a:xfrm>
            <a:prstGeom prst="triangle">
              <a:avLst/>
            </a:prstGeom>
            <a:solidFill>
              <a:srgbClr val="4F81BD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200025"/>
            <a:ext cx="8674100" cy="6572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MX" sz="2800" b="1" dirty="0" smtClean="0"/>
              <a:t>M</a:t>
            </a:r>
            <a:r>
              <a:rPr lang="cs-CZ" sz="2800" b="1" dirty="0" err="1" smtClean="0"/>
              <a:t>istrovská</a:t>
            </a:r>
            <a:r>
              <a:rPr lang="cs-CZ" sz="2800" b="1" dirty="0" smtClean="0"/>
              <a:t> mapa</a:t>
            </a:r>
            <a:endParaRPr lang="en-US" sz="2800" b="1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1171575"/>
            <a:ext cx="829786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200025"/>
            <a:ext cx="8674100" cy="65722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800" b="1" dirty="0" smtClean="0"/>
              <a:t>Hodnotící zápis</a:t>
            </a:r>
            <a:endParaRPr lang="en-US" sz="2800" b="1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458200" cy="158115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spcBef>
                <a:spcPct val="25000"/>
              </a:spcBef>
            </a:pPr>
            <a:r>
              <a:rPr lang="cs-CZ" dirty="0" smtClean="0"/>
              <a:t>Měří pokrok v plnění projektových cílů</a:t>
            </a:r>
            <a:endParaRPr lang="es-MX" dirty="0" smtClean="0"/>
          </a:p>
          <a:p>
            <a:pPr eaLnBrk="1" hangingPunct="1">
              <a:spcBef>
                <a:spcPct val="25000"/>
              </a:spcBef>
            </a:pPr>
            <a:r>
              <a:rPr lang="cs-CZ" dirty="0" smtClean="0"/>
              <a:t>Podporuje rozhodování při filozofii </a:t>
            </a:r>
            <a:r>
              <a:rPr lang="es-MX" dirty="0" smtClean="0"/>
              <a:t>“Front Loading</a:t>
            </a:r>
            <a:r>
              <a:rPr lang="cs-CZ" dirty="0" smtClean="0"/>
              <a:t>“</a:t>
            </a:r>
            <a:endParaRPr lang="es-MX" sz="900" dirty="0" smtClean="0"/>
          </a:p>
          <a:p>
            <a:pPr eaLnBrk="1" hangingPunct="1">
              <a:spcBef>
                <a:spcPct val="25000"/>
              </a:spcBef>
            </a:pPr>
            <a:r>
              <a:rPr lang="cs-CZ" dirty="0" smtClean="0"/>
              <a:t>Podporuje přesun projektu do </a:t>
            </a:r>
            <a:r>
              <a:rPr lang="cs-CZ" dirty="0" err="1" smtClean="0"/>
              <a:t>operativy</a:t>
            </a:r>
            <a:r>
              <a:rPr lang="es-MX" dirty="0" smtClean="0"/>
              <a:t> </a:t>
            </a:r>
            <a:endParaRPr lang="es-MX" sz="900" dirty="0" smtClean="0"/>
          </a:p>
          <a:p>
            <a:pPr eaLnBrk="1" hangingPunct="1">
              <a:spcBef>
                <a:spcPct val="25000"/>
              </a:spcBef>
            </a:pPr>
            <a:r>
              <a:rPr lang="cs-CZ" dirty="0" smtClean="0"/>
              <a:t>Dává zpětnou vazbu </a:t>
            </a:r>
            <a:r>
              <a:rPr lang="cs-CZ" dirty="0" err="1" smtClean="0"/>
              <a:t>zodp</a:t>
            </a:r>
            <a:r>
              <a:rPr lang="cs-CZ" dirty="0" smtClean="0"/>
              <a:t>. osobám pro definování specifických akcí skrze cíle</a:t>
            </a:r>
            <a:endParaRPr lang="es-MX" dirty="0" smtClean="0"/>
          </a:p>
        </p:txBody>
      </p:sp>
      <p:sp>
        <p:nvSpPr>
          <p:cNvPr id="45060" name="Text Box 215"/>
          <p:cNvSpPr txBox="1">
            <a:spLocks noChangeArrowheads="1"/>
          </p:cNvSpPr>
          <p:nvPr/>
        </p:nvSpPr>
        <p:spPr bwMode="auto">
          <a:xfrm>
            <a:off x="4714875" y="2643188"/>
            <a:ext cx="16684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3363" indent="-233363" eaLnBrk="0" hangingPunct="0">
              <a:lnSpc>
                <a:spcPct val="90000"/>
              </a:lnSpc>
              <a:spcBef>
                <a:spcPct val="50000"/>
              </a:spcBef>
              <a:buSzPct val="85000"/>
              <a:buFont typeface="Wingdings" pitchFamily="2" charset="2"/>
              <a:buNone/>
            </a:pPr>
            <a:r>
              <a:rPr lang="cs-CZ" sz="1200" b="1" dirty="0" smtClean="0">
                <a:solidFill>
                  <a:srgbClr val="000000"/>
                </a:solidFill>
                <a:latin typeface="Calibri" pitchFamily="34" charset="0"/>
              </a:rPr>
              <a:t>Vedoucí týmu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33363" indent="-233363" eaLnBrk="0" hangingPunct="0">
              <a:lnSpc>
                <a:spcPct val="90000"/>
              </a:lnSpc>
              <a:spcBef>
                <a:spcPct val="50000"/>
              </a:spcBef>
              <a:buSzPct val="85000"/>
              <a:buFont typeface="Wingdings" pitchFamily="2" charset="2"/>
              <a:buNone/>
            </a:pP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061" name="Text Box 216"/>
          <p:cNvSpPr txBox="1">
            <a:spLocks noChangeArrowheads="1"/>
          </p:cNvSpPr>
          <p:nvPr/>
        </p:nvSpPr>
        <p:spPr bwMode="auto">
          <a:xfrm>
            <a:off x="7315200" y="2643188"/>
            <a:ext cx="14303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3363" indent="-233363" algn="ctr" eaLnBrk="0" hangingPunct="0">
              <a:lnSpc>
                <a:spcPct val="90000"/>
              </a:lnSpc>
              <a:spcBef>
                <a:spcPct val="50000"/>
              </a:spcBef>
              <a:buSzPct val="85000"/>
              <a:buFont typeface="Wingdings" pitchFamily="2" charset="2"/>
              <a:buNone/>
            </a:pPr>
            <a:r>
              <a:rPr lang="cs-CZ" sz="1200" b="1" dirty="0" smtClean="0">
                <a:solidFill>
                  <a:srgbClr val="000000"/>
                </a:solidFill>
                <a:latin typeface="Calibri" pitchFamily="34" charset="0"/>
              </a:rPr>
              <a:t>Vedoucí </a:t>
            </a:r>
            <a:r>
              <a:rPr lang="cs-CZ" sz="1200" b="1" dirty="0" err="1" smtClean="0">
                <a:solidFill>
                  <a:srgbClr val="000000"/>
                </a:solidFill>
                <a:latin typeface="Calibri" pitchFamily="34" charset="0"/>
              </a:rPr>
              <a:t>operativy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33363" indent="-233363" eaLnBrk="0" hangingPunct="0">
              <a:lnSpc>
                <a:spcPct val="90000"/>
              </a:lnSpc>
              <a:spcBef>
                <a:spcPct val="50000"/>
              </a:spcBef>
              <a:buSzPct val="85000"/>
              <a:buFont typeface="Wingdings" pitchFamily="2" charset="2"/>
              <a:buNone/>
            </a:pP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2928938"/>
            <a:ext cx="77343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ming_your b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8715436" cy="4357718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14282" y="142852"/>
            <a:ext cx="491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Kontinuální zlepšování - KAIZEN</a:t>
            </a:r>
            <a:endParaRPr lang="sk-SK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643042" y="107154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W. E. DEMING: cyklus PDCA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4744"/>
            <a:ext cx="8801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 dirty="0"/>
              <a:t>Co představuje </a:t>
            </a:r>
            <a:r>
              <a:rPr lang="en-US" sz="2800" b="1" dirty="0"/>
              <a:t>Six Sigma?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0688" y="255597"/>
            <a:ext cx="9566286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30000"/>
              </a:spcBef>
              <a:spcAft>
                <a:spcPct val="50000"/>
              </a:spcAft>
              <a:buFontTx/>
              <a:buChar char="•"/>
            </a:pPr>
            <a:endParaRPr lang="cs-CZ" b="1" dirty="0"/>
          </a:p>
          <a:p>
            <a:pPr marL="342900" indent="-342900">
              <a:spcBef>
                <a:spcPct val="30000"/>
              </a:spcBef>
              <a:spcAft>
                <a:spcPct val="50000"/>
              </a:spcAft>
              <a:buFontTx/>
              <a:buChar char="•"/>
            </a:pPr>
            <a:r>
              <a:rPr lang="cs-CZ" sz="2200" b="1" dirty="0">
                <a:solidFill>
                  <a:schemeClr val="accent2"/>
                </a:solidFill>
              </a:rPr>
              <a:t>Strukturovaný</a:t>
            </a:r>
            <a:r>
              <a:rPr lang="en-US" sz="2200" b="1" dirty="0">
                <a:solidFill>
                  <a:schemeClr val="accent2"/>
                </a:solidFill>
              </a:rPr>
              <a:t>, </a:t>
            </a:r>
            <a:r>
              <a:rPr lang="cs-CZ" sz="2200" b="1" dirty="0">
                <a:solidFill>
                  <a:schemeClr val="accent2"/>
                </a:solidFill>
              </a:rPr>
              <a:t>disciplinovaný, na data orientovaný proces, jenž se </a:t>
            </a:r>
            <a:r>
              <a:rPr lang="cs-CZ" sz="2200" b="1" dirty="0" smtClean="0">
                <a:solidFill>
                  <a:schemeClr val="accent2"/>
                </a:solidFill>
              </a:rPr>
              <a:t>     zaměřuje </a:t>
            </a:r>
            <a:r>
              <a:rPr lang="cs-CZ" sz="2200" b="1" dirty="0">
                <a:solidFill>
                  <a:schemeClr val="accent2"/>
                </a:solidFill>
              </a:rPr>
              <a:t>na zlepšování </a:t>
            </a:r>
            <a:r>
              <a:rPr lang="cs-CZ" sz="2200" b="1" dirty="0" smtClean="0">
                <a:solidFill>
                  <a:schemeClr val="accent2"/>
                </a:solidFill>
              </a:rPr>
              <a:t>podnikového </a:t>
            </a:r>
            <a:r>
              <a:rPr lang="cs-CZ" sz="2200" b="1" dirty="0">
                <a:solidFill>
                  <a:schemeClr val="accent2"/>
                </a:solidFill>
              </a:rPr>
              <a:t>výkonu.</a:t>
            </a:r>
          </a:p>
          <a:p>
            <a:pPr marL="342900" indent="-342900" algn="ctr">
              <a:spcBef>
                <a:spcPct val="30000"/>
              </a:spcBef>
              <a:spcAft>
                <a:spcPct val="50000"/>
              </a:spcAft>
              <a:buFontTx/>
              <a:buChar char="•"/>
            </a:pPr>
            <a:endParaRPr lang="en-US" sz="800" dirty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200" dirty="0"/>
              <a:t>Manažerská filozofie</a:t>
            </a:r>
            <a:endParaRPr lang="en-US" sz="22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/>
              <a:t>Statistic</a:t>
            </a:r>
            <a:r>
              <a:rPr lang="cs-CZ" sz="2200" dirty="0" err="1"/>
              <a:t>ké</a:t>
            </a:r>
            <a:r>
              <a:rPr lang="cs-CZ" sz="2200" dirty="0"/>
              <a:t> </a:t>
            </a:r>
            <a:r>
              <a:rPr lang="cs-CZ" sz="2200" dirty="0" smtClean="0"/>
              <a:t>hledisko_</a:t>
            </a:r>
            <a:r>
              <a:rPr lang="cs-CZ" sz="2200" u="sng" dirty="0" smtClean="0"/>
              <a:t> s</a:t>
            </a:r>
            <a:r>
              <a:rPr lang="cs-CZ" sz="2200" dirty="0" smtClean="0"/>
              <a:t>nížení kolísání a počtu neshod je podstatou 6</a:t>
            </a:r>
            <a:r>
              <a:rPr lang="cs-CZ" sz="2200" dirty="0" smtClean="0">
                <a:latin typeface="Symbol" pitchFamily="18" charset="2"/>
              </a:rPr>
              <a:t>s</a:t>
            </a:r>
            <a:endParaRPr lang="en-US" sz="2200" dirty="0">
              <a:latin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200" dirty="0"/>
              <a:t>Důraz na vyvarování se chybám</a:t>
            </a:r>
            <a:endParaRPr lang="en-US" sz="22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388" y="6429396"/>
            <a:ext cx="8710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accent2"/>
                </a:solidFill>
              </a:rPr>
              <a:t>„Zákazníci </a:t>
            </a:r>
            <a:r>
              <a:rPr lang="cs-CZ" sz="2000" b="1" dirty="0">
                <a:solidFill>
                  <a:schemeClr val="accent2"/>
                </a:solidFill>
              </a:rPr>
              <a:t>nepřijdou do styku se střední hodnotou,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cs-CZ" sz="2000" b="1" dirty="0">
                <a:solidFill>
                  <a:schemeClr val="accent2"/>
                </a:solidFill>
              </a:rPr>
              <a:t>ale s variabilitou</a:t>
            </a:r>
            <a:r>
              <a:rPr lang="en-US" sz="2000" b="1" dirty="0">
                <a:solidFill>
                  <a:schemeClr val="accent2"/>
                </a:solidFill>
              </a:rPr>
              <a:t>”</a:t>
            </a:r>
            <a:endParaRPr lang="en-US" sz="2000" b="1" dirty="0"/>
          </a:p>
        </p:txBody>
      </p:sp>
      <p:grpSp>
        <p:nvGrpSpPr>
          <p:cNvPr id="62" name="Skupina 61"/>
          <p:cNvGrpSpPr/>
          <p:nvPr/>
        </p:nvGrpSpPr>
        <p:grpSpPr>
          <a:xfrm>
            <a:off x="1219200" y="4000504"/>
            <a:ext cx="7223125" cy="2670175"/>
            <a:chOff x="1219200" y="4000504"/>
            <a:chExt cx="7223125" cy="2670175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431925" y="4337054"/>
              <a:ext cx="2867025" cy="158750"/>
              <a:chOff x="3186" y="881"/>
              <a:chExt cx="865" cy="43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3186" y="887"/>
                <a:ext cx="233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cs-CZ" sz="900" b="1">
                    <a:solidFill>
                      <a:srgbClr val="000000"/>
                    </a:solidFill>
                  </a:rPr>
                  <a:t>Příliš brzy</a:t>
                </a:r>
                <a:endParaRPr lang="en-US" sz="900" b="1">
                  <a:latin typeface="Calibri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3853" y="881"/>
                <a:ext cx="198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cs-CZ" sz="900" b="1">
                    <a:solidFill>
                      <a:srgbClr val="000000"/>
                    </a:solidFill>
                  </a:rPr>
                  <a:t>Příliš pozdě</a:t>
                </a:r>
                <a:endParaRPr lang="en-US" sz="900" b="1">
                  <a:latin typeface="Calibri" pitchFamily="34" charset="0"/>
                </a:endParaRPr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735263" y="5180017"/>
              <a:ext cx="4206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s</a:t>
              </a:r>
              <a:r>
                <a:rPr lang="en-US" sz="20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1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782888" y="4525967"/>
              <a:ext cx="3175" cy="121285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779588" y="4506917"/>
              <a:ext cx="0" cy="12128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844925" y="4516442"/>
              <a:ext cx="0" cy="12128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786063" y="5287967"/>
              <a:ext cx="338137" cy="793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430338" y="5754692"/>
              <a:ext cx="270986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219200" y="4071942"/>
              <a:ext cx="519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LSL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21100" y="4071942"/>
              <a:ext cx="539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USL</a:t>
              </a:r>
              <a:endPara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311275" y="4735517"/>
              <a:ext cx="2938463" cy="996950"/>
            </a:xfrm>
            <a:custGeom>
              <a:avLst/>
              <a:gdLst>
                <a:gd name="T0" fmla="*/ 115401785 w 865"/>
                <a:gd name="T1" fmla="*/ 2147483647 h 433"/>
                <a:gd name="T2" fmla="*/ 369281573 w 865"/>
                <a:gd name="T3" fmla="*/ 2147483647 h 433"/>
                <a:gd name="T4" fmla="*/ 611624977 w 865"/>
                <a:gd name="T5" fmla="*/ 2147483647 h 433"/>
                <a:gd name="T6" fmla="*/ 853964878 w 865"/>
                <a:gd name="T7" fmla="*/ 2147483647 h 433"/>
                <a:gd name="T8" fmla="*/ 1096304991 w 865"/>
                <a:gd name="T9" fmla="*/ 2147483647 h 433"/>
                <a:gd name="T10" fmla="*/ 1338648289 w 865"/>
                <a:gd name="T11" fmla="*/ 2147483647 h 433"/>
                <a:gd name="T12" fmla="*/ 1627150921 w 865"/>
                <a:gd name="T13" fmla="*/ 2147483647 h 433"/>
                <a:gd name="T14" fmla="*/ 1869491247 w 865"/>
                <a:gd name="T15" fmla="*/ 2147483647 h 433"/>
                <a:gd name="T16" fmla="*/ 2111831148 w 865"/>
                <a:gd name="T17" fmla="*/ 2136367121 h 433"/>
                <a:gd name="T18" fmla="*/ 2147483647 w 865"/>
                <a:gd name="T19" fmla="*/ 2040947751 h 433"/>
                <a:gd name="T20" fmla="*/ 2147483647 w 865"/>
                <a:gd name="T21" fmla="*/ 1913718087 h 433"/>
                <a:gd name="T22" fmla="*/ 2147483647 w 865"/>
                <a:gd name="T23" fmla="*/ 1759985217 h 433"/>
                <a:gd name="T24" fmla="*/ 2147483647 w 865"/>
                <a:gd name="T25" fmla="*/ 1547938847 h 433"/>
                <a:gd name="T26" fmla="*/ 2147483647 w 865"/>
                <a:gd name="T27" fmla="*/ 1314687149 h 433"/>
                <a:gd name="T28" fmla="*/ 2147483647 w 865"/>
                <a:gd name="T29" fmla="*/ 1049629475 h 433"/>
                <a:gd name="T30" fmla="*/ 2147483647 w 865"/>
                <a:gd name="T31" fmla="*/ 768669243 h 433"/>
                <a:gd name="T32" fmla="*/ 2147483647 w 865"/>
                <a:gd name="T33" fmla="*/ 503609410 h 433"/>
                <a:gd name="T34" fmla="*/ 2147483647 w 865"/>
                <a:gd name="T35" fmla="*/ 280962606 h 433"/>
                <a:gd name="T36" fmla="*/ 2147483647 w 865"/>
                <a:gd name="T37" fmla="*/ 95421708 h 433"/>
                <a:gd name="T38" fmla="*/ 2147483647 w 865"/>
                <a:gd name="T39" fmla="*/ 15902849 h 433"/>
                <a:gd name="T40" fmla="*/ 2147483647 w 865"/>
                <a:gd name="T41" fmla="*/ 15902849 h 433"/>
                <a:gd name="T42" fmla="*/ 2147483647 w 865"/>
                <a:gd name="T43" fmla="*/ 95421708 h 433"/>
                <a:gd name="T44" fmla="*/ 2147483647 w 865"/>
                <a:gd name="T45" fmla="*/ 280962606 h 433"/>
                <a:gd name="T46" fmla="*/ 2147483647 w 865"/>
                <a:gd name="T47" fmla="*/ 503609410 h 433"/>
                <a:gd name="T48" fmla="*/ 2147483647 w 865"/>
                <a:gd name="T49" fmla="*/ 768669243 h 433"/>
                <a:gd name="T50" fmla="*/ 2147483647 w 865"/>
                <a:gd name="T51" fmla="*/ 1049629475 h 433"/>
                <a:gd name="T52" fmla="*/ 2147483647 w 865"/>
                <a:gd name="T53" fmla="*/ 1314687149 h 433"/>
                <a:gd name="T54" fmla="*/ 2147483647 w 865"/>
                <a:gd name="T55" fmla="*/ 1547938847 h 433"/>
                <a:gd name="T56" fmla="*/ 2147483647 w 865"/>
                <a:gd name="T57" fmla="*/ 1759985217 h 433"/>
                <a:gd name="T58" fmla="*/ 2147483647 w 865"/>
                <a:gd name="T59" fmla="*/ 1913718087 h 433"/>
                <a:gd name="T60" fmla="*/ 2147483647 w 865"/>
                <a:gd name="T61" fmla="*/ 2040947751 h 433"/>
                <a:gd name="T62" fmla="*/ 2147483647 w 865"/>
                <a:gd name="T63" fmla="*/ 2136367121 h 433"/>
                <a:gd name="T64" fmla="*/ 2147483647 w 865"/>
                <a:gd name="T65" fmla="*/ 2147483647 h 433"/>
                <a:gd name="T66" fmla="*/ 2147483647 w 865"/>
                <a:gd name="T67" fmla="*/ 2147483647 h 433"/>
                <a:gd name="T68" fmla="*/ 2147483647 w 865"/>
                <a:gd name="T69" fmla="*/ 2147483647 h 433"/>
                <a:gd name="T70" fmla="*/ 2147483647 w 865"/>
                <a:gd name="T71" fmla="*/ 2147483647 h 433"/>
                <a:gd name="T72" fmla="*/ 2147483647 w 865"/>
                <a:gd name="T73" fmla="*/ 2147483647 h 433"/>
                <a:gd name="T74" fmla="*/ 2147483647 w 865"/>
                <a:gd name="T75" fmla="*/ 2147483647 h 433"/>
                <a:gd name="T76" fmla="*/ 2147483647 w 865"/>
                <a:gd name="T77" fmla="*/ 2147483647 h 433"/>
                <a:gd name="T78" fmla="*/ 2147483647 w 865"/>
                <a:gd name="T79" fmla="*/ 2147483647 h 4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433"/>
                <a:gd name="T122" fmla="*/ 865 w 865"/>
                <a:gd name="T123" fmla="*/ 433 h 4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433">
                  <a:moveTo>
                    <a:pt x="0" y="432"/>
                  </a:moveTo>
                  <a:lnTo>
                    <a:pt x="10" y="432"/>
                  </a:lnTo>
                  <a:lnTo>
                    <a:pt x="21" y="432"/>
                  </a:lnTo>
                  <a:lnTo>
                    <a:pt x="32" y="432"/>
                  </a:lnTo>
                  <a:lnTo>
                    <a:pt x="42" y="432"/>
                  </a:lnTo>
                  <a:lnTo>
                    <a:pt x="53" y="432"/>
                  </a:lnTo>
                  <a:lnTo>
                    <a:pt x="63" y="432"/>
                  </a:lnTo>
                  <a:lnTo>
                    <a:pt x="74" y="432"/>
                  </a:lnTo>
                  <a:lnTo>
                    <a:pt x="84" y="429"/>
                  </a:lnTo>
                  <a:lnTo>
                    <a:pt x="95" y="429"/>
                  </a:lnTo>
                  <a:lnTo>
                    <a:pt x="105" y="429"/>
                  </a:lnTo>
                  <a:lnTo>
                    <a:pt x="116" y="427"/>
                  </a:lnTo>
                  <a:lnTo>
                    <a:pt x="127" y="424"/>
                  </a:lnTo>
                  <a:lnTo>
                    <a:pt x="141" y="421"/>
                  </a:lnTo>
                  <a:lnTo>
                    <a:pt x="151" y="419"/>
                  </a:lnTo>
                  <a:lnTo>
                    <a:pt x="162" y="413"/>
                  </a:lnTo>
                  <a:lnTo>
                    <a:pt x="173" y="408"/>
                  </a:lnTo>
                  <a:lnTo>
                    <a:pt x="183" y="403"/>
                  </a:lnTo>
                  <a:lnTo>
                    <a:pt x="194" y="395"/>
                  </a:lnTo>
                  <a:lnTo>
                    <a:pt x="204" y="385"/>
                  </a:lnTo>
                  <a:lnTo>
                    <a:pt x="215" y="374"/>
                  </a:lnTo>
                  <a:lnTo>
                    <a:pt x="225" y="361"/>
                  </a:lnTo>
                  <a:lnTo>
                    <a:pt x="236" y="348"/>
                  </a:lnTo>
                  <a:lnTo>
                    <a:pt x="247" y="332"/>
                  </a:lnTo>
                  <a:lnTo>
                    <a:pt x="257" y="313"/>
                  </a:lnTo>
                  <a:lnTo>
                    <a:pt x="268" y="292"/>
                  </a:lnTo>
                  <a:lnTo>
                    <a:pt x="279" y="271"/>
                  </a:lnTo>
                  <a:lnTo>
                    <a:pt x="293" y="248"/>
                  </a:lnTo>
                  <a:lnTo>
                    <a:pt x="303" y="224"/>
                  </a:lnTo>
                  <a:lnTo>
                    <a:pt x="314" y="198"/>
                  </a:lnTo>
                  <a:lnTo>
                    <a:pt x="324" y="171"/>
                  </a:lnTo>
                  <a:lnTo>
                    <a:pt x="335" y="145"/>
                  </a:lnTo>
                  <a:lnTo>
                    <a:pt x="346" y="119"/>
                  </a:lnTo>
                  <a:lnTo>
                    <a:pt x="356" y="95"/>
                  </a:lnTo>
                  <a:lnTo>
                    <a:pt x="367" y="71"/>
                  </a:lnTo>
                  <a:lnTo>
                    <a:pt x="377" y="53"/>
                  </a:lnTo>
                  <a:lnTo>
                    <a:pt x="388" y="34"/>
                  </a:lnTo>
                  <a:lnTo>
                    <a:pt x="398" y="18"/>
                  </a:lnTo>
                  <a:lnTo>
                    <a:pt x="409" y="11"/>
                  </a:lnTo>
                  <a:lnTo>
                    <a:pt x="419" y="3"/>
                  </a:lnTo>
                  <a:lnTo>
                    <a:pt x="434" y="0"/>
                  </a:lnTo>
                  <a:lnTo>
                    <a:pt x="444" y="3"/>
                  </a:lnTo>
                  <a:lnTo>
                    <a:pt x="455" y="11"/>
                  </a:lnTo>
                  <a:lnTo>
                    <a:pt x="465" y="18"/>
                  </a:lnTo>
                  <a:lnTo>
                    <a:pt x="476" y="34"/>
                  </a:lnTo>
                  <a:lnTo>
                    <a:pt x="486" y="53"/>
                  </a:lnTo>
                  <a:lnTo>
                    <a:pt x="497" y="71"/>
                  </a:lnTo>
                  <a:lnTo>
                    <a:pt x="508" y="95"/>
                  </a:lnTo>
                  <a:lnTo>
                    <a:pt x="518" y="119"/>
                  </a:lnTo>
                  <a:lnTo>
                    <a:pt x="529" y="145"/>
                  </a:lnTo>
                  <a:lnTo>
                    <a:pt x="539" y="171"/>
                  </a:lnTo>
                  <a:lnTo>
                    <a:pt x="550" y="198"/>
                  </a:lnTo>
                  <a:lnTo>
                    <a:pt x="561" y="224"/>
                  </a:lnTo>
                  <a:lnTo>
                    <a:pt x="571" y="248"/>
                  </a:lnTo>
                  <a:lnTo>
                    <a:pt x="585" y="271"/>
                  </a:lnTo>
                  <a:lnTo>
                    <a:pt x="596" y="292"/>
                  </a:lnTo>
                  <a:lnTo>
                    <a:pt x="606" y="313"/>
                  </a:lnTo>
                  <a:lnTo>
                    <a:pt x="617" y="332"/>
                  </a:lnTo>
                  <a:lnTo>
                    <a:pt x="628" y="348"/>
                  </a:lnTo>
                  <a:lnTo>
                    <a:pt x="638" y="361"/>
                  </a:lnTo>
                  <a:lnTo>
                    <a:pt x="649" y="374"/>
                  </a:lnTo>
                  <a:lnTo>
                    <a:pt x="659" y="385"/>
                  </a:lnTo>
                  <a:lnTo>
                    <a:pt x="670" y="395"/>
                  </a:lnTo>
                  <a:lnTo>
                    <a:pt x="681" y="403"/>
                  </a:lnTo>
                  <a:lnTo>
                    <a:pt x="691" y="408"/>
                  </a:lnTo>
                  <a:lnTo>
                    <a:pt x="702" y="413"/>
                  </a:lnTo>
                  <a:lnTo>
                    <a:pt x="712" y="419"/>
                  </a:lnTo>
                  <a:lnTo>
                    <a:pt x="723" y="421"/>
                  </a:lnTo>
                  <a:lnTo>
                    <a:pt x="737" y="424"/>
                  </a:lnTo>
                  <a:lnTo>
                    <a:pt x="748" y="427"/>
                  </a:lnTo>
                  <a:lnTo>
                    <a:pt x="758" y="429"/>
                  </a:lnTo>
                  <a:lnTo>
                    <a:pt x="769" y="429"/>
                  </a:lnTo>
                  <a:lnTo>
                    <a:pt x="779" y="429"/>
                  </a:lnTo>
                  <a:lnTo>
                    <a:pt x="790" y="432"/>
                  </a:lnTo>
                  <a:lnTo>
                    <a:pt x="800" y="432"/>
                  </a:lnTo>
                  <a:lnTo>
                    <a:pt x="811" y="432"/>
                  </a:lnTo>
                  <a:lnTo>
                    <a:pt x="822" y="432"/>
                  </a:lnTo>
                  <a:lnTo>
                    <a:pt x="832" y="432"/>
                  </a:lnTo>
                  <a:lnTo>
                    <a:pt x="843" y="432"/>
                  </a:lnTo>
                  <a:lnTo>
                    <a:pt x="853" y="432"/>
                  </a:lnTo>
                  <a:lnTo>
                    <a:pt x="864" y="432"/>
                  </a:lnTo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268538" y="4048129"/>
              <a:ext cx="1162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STŘ.HODN.</a:t>
              </a:r>
              <a:endPara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957638" y="5254629"/>
              <a:ext cx="4826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900" b="1">
                  <a:solidFill>
                    <a:srgbClr val="000000"/>
                  </a:solidFill>
                </a:rPr>
                <a:t>Neshody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3911600" y="5421317"/>
              <a:ext cx="157163" cy="312737"/>
              <a:chOff x="3992" y="1270"/>
              <a:chExt cx="99" cy="197"/>
            </a:xfrm>
          </p:grpSpPr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3992" y="1386"/>
                <a:ext cx="58" cy="81"/>
              </a:xfrm>
              <a:custGeom>
                <a:avLst/>
                <a:gdLst>
                  <a:gd name="T0" fmla="*/ 0 w 58"/>
                  <a:gd name="T1" fmla="*/ 81 h 81"/>
                  <a:gd name="T2" fmla="*/ 6 w 58"/>
                  <a:gd name="T3" fmla="*/ 0 h 81"/>
                  <a:gd name="T4" fmla="*/ 35 w 58"/>
                  <a:gd name="T5" fmla="*/ 11 h 81"/>
                  <a:gd name="T6" fmla="*/ 58 w 58"/>
                  <a:gd name="T7" fmla="*/ 29 h 81"/>
                  <a:gd name="T8" fmla="*/ 0 w 58"/>
                  <a:gd name="T9" fmla="*/ 8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1"/>
                  <a:gd name="T17" fmla="*/ 58 w 5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1">
                    <a:moveTo>
                      <a:pt x="0" y="81"/>
                    </a:moveTo>
                    <a:lnTo>
                      <a:pt x="6" y="0"/>
                    </a:lnTo>
                    <a:lnTo>
                      <a:pt x="35" y="11"/>
                    </a:lnTo>
                    <a:lnTo>
                      <a:pt x="58" y="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V="1">
                <a:off x="4027" y="1270"/>
                <a:ext cx="64" cy="1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4621213" y="4568829"/>
              <a:ext cx="798512" cy="890588"/>
              <a:chOff x="4265" y="1165"/>
              <a:chExt cx="503" cy="561"/>
            </a:xfrm>
          </p:grpSpPr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323" y="1165"/>
                <a:ext cx="261" cy="238"/>
              </a:xfrm>
              <a:custGeom>
                <a:avLst/>
                <a:gdLst>
                  <a:gd name="T0" fmla="*/ 6 w 261"/>
                  <a:gd name="T1" fmla="*/ 180 h 238"/>
                  <a:gd name="T2" fmla="*/ 6 w 261"/>
                  <a:gd name="T3" fmla="*/ 70 h 238"/>
                  <a:gd name="T4" fmla="*/ 145 w 261"/>
                  <a:gd name="T5" fmla="*/ 70 h 238"/>
                  <a:gd name="T6" fmla="*/ 145 w 261"/>
                  <a:gd name="T7" fmla="*/ 0 h 238"/>
                  <a:gd name="T8" fmla="*/ 261 w 261"/>
                  <a:gd name="T9" fmla="*/ 122 h 238"/>
                  <a:gd name="T10" fmla="*/ 145 w 261"/>
                  <a:gd name="T11" fmla="*/ 238 h 238"/>
                  <a:gd name="T12" fmla="*/ 145 w 261"/>
                  <a:gd name="T13" fmla="*/ 180 h 238"/>
                  <a:gd name="T14" fmla="*/ 0 w 261"/>
                  <a:gd name="T15" fmla="*/ 180 h 238"/>
                  <a:gd name="T16" fmla="*/ 0 w 261"/>
                  <a:gd name="T17" fmla="*/ 186 h 238"/>
                  <a:gd name="T18" fmla="*/ 6 w 261"/>
                  <a:gd name="T19" fmla="*/ 180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238"/>
                  <a:gd name="T32" fmla="*/ 261 w 261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238">
                    <a:moveTo>
                      <a:pt x="6" y="180"/>
                    </a:moveTo>
                    <a:lnTo>
                      <a:pt x="6" y="70"/>
                    </a:lnTo>
                    <a:lnTo>
                      <a:pt x="145" y="70"/>
                    </a:lnTo>
                    <a:lnTo>
                      <a:pt x="145" y="0"/>
                    </a:lnTo>
                    <a:lnTo>
                      <a:pt x="261" y="122"/>
                    </a:lnTo>
                    <a:lnTo>
                      <a:pt x="145" y="238"/>
                    </a:lnTo>
                    <a:lnTo>
                      <a:pt x="145" y="180"/>
                    </a:lnTo>
                    <a:lnTo>
                      <a:pt x="0" y="180"/>
                    </a:lnTo>
                    <a:lnTo>
                      <a:pt x="0" y="186"/>
                    </a:lnTo>
                    <a:lnTo>
                      <a:pt x="6" y="18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288" y="1415"/>
                <a:ext cx="48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900" b="1">
                    <a:solidFill>
                      <a:srgbClr val="000000"/>
                    </a:solidFill>
                  </a:rPr>
                  <a:t>Snížit kolísání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265" y="1496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sk-SK">
                  <a:latin typeface="Calibri" pitchFamily="34" charset="0"/>
                </a:endParaRPr>
              </a:p>
            </p:txBody>
          </p:sp>
        </p:grp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611938" y="5851529"/>
              <a:ext cx="7794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000" b="1">
                  <a:solidFill>
                    <a:srgbClr val="000000"/>
                  </a:solidFill>
                </a:rPr>
                <a:t>Čas dodávky</a:t>
              </a:r>
              <a:endParaRPr lang="en-US" sz="1000" b="1">
                <a:latin typeface="Calibri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6950075" y="5132392"/>
              <a:ext cx="4206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s</a:t>
              </a:r>
              <a:r>
                <a:rPr lang="en-US" sz="20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+mn-cs"/>
                </a:rPr>
                <a:t>1</a:t>
              </a: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H="1">
              <a:off x="6996113" y="4468817"/>
              <a:ext cx="3175" cy="121285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5881688" y="4468817"/>
              <a:ext cx="0" cy="12128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8120063" y="4468817"/>
              <a:ext cx="0" cy="121285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6999288" y="5240342"/>
              <a:ext cx="2984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V="1">
              <a:off x="5699125" y="5676904"/>
              <a:ext cx="2606675" cy="285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5495925" y="4024317"/>
              <a:ext cx="519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LSL</a:t>
              </a:r>
              <a:endPara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7896225" y="4024317"/>
              <a:ext cx="539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USL</a:t>
              </a:r>
              <a:endPara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6315075" y="4354517"/>
              <a:ext cx="1365250" cy="1330325"/>
            </a:xfrm>
            <a:custGeom>
              <a:avLst/>
              <a:gdLst>
                <a:gd name="T0" fmla="*/ 24910682 w 865"/>
                <a:gd name="T1" fmla="*/ 2147483647 h 433"/>
                <a:gd name="T2" fmla="*/ 79714819 w 865"/>
                <a:gd name="T3" fmla="*/ 2147483647 h 433"/>
                <a:gd name="T4" fmla="*/ 132028368 w 865"/>
                <a:gd name="T5" fmla="*/ 2147483647 h 433"/>
                <a:gd name="T6" fmla="*/ 184341892 w 865"/>
                <a:gd name="T7" fmla="*/ 2147483647 h 433"/>
                <a:gd name="T8" fmla="*/ 236655466 w 865"/>
                <a:gd name="T9" fmla="*/ 2147483647 h 433"/>
                <a:gd name="T10" fmla="*/ 288968990 w 865"/>
                <a:gd name="T11" fmla="*/ 2147483647 h 433"/>
                <a:gd name="T12" fmla="*/ 351246469 w 865"/>
                <a:gd name="T13" fmla="*/ 2147483647 h 433"/>
                <a:gd name="T14" fmla="*/ 403558415 w 865"/>
                <a:gd name="T15" fmla="*/ 2147483647 h 433"/>
                <a:gd name="T16" fmla="*/ 455872038 w 865"/>
                <a:gd name="T17" fmla="*/ 2147483647 h 433"/>
                <a:gd name="T18" fmla="*/ 508185562 w 865"/>
                <a:gd name="T19" fmla="*/ 2147483647 h 433"/>
                <a:gd name="T20" fmla="*/ 560499086 w 865"/>
                <a:gd name="T21" fmla="*/ 2147483647 h 433"/>
                <a:gd name="T22" fmla="*/ 615303205 w 865"/>
                <a:gd name="T23" fmla="*/ 2147483647 h 433"/>
                <a:gd name="T24" fmla="*/ 667616729 w 865"/>
                <a:gd name="T25" fmla="*/ 2147483647 h 433"/>
                <a:gd name="T26" fmla="*/ 729894208 w 865"/>
                <a:gd name="T27" fmla="*/ 2147483647 h 433"/>
                <a:gd name="T28" fmla="*/ 782207732 w 865"/>
                <a:gd name="T29" fmla="*/ 1868980900 h 433"/>
                <a:gd name="T30" fmla="*/ 834519875 w 865"/>
                <a:gd name="T31" fmla="*/ 1368698576 h 433"/>
                <a:gd name="T32" fmla="*/ 886833399 w 865"/>
                <a:gd name="T33" fmla="*/ 896734424 h 433"/>
                <a:gd name="T34" fmla="*/ 939146924 w 865"/>
                <a:gd name="T35" fmla="*/ 500282132 h 433"/>
                <a:gd name="T36" fmla="*/ 991460448 w 865"/>
                <a:gd name="T37" fmla="*/ 169906774 h 433"/>
                <a:gd name="T38" fmla="*/ 1043773972 w 865"/>
                <a:gd name="T39" fmla="*/ 28317800 h 433"/>
                <a:gd name="T40" fmla="*/ 1106051451 w 865"/>
                <a:gd name="T41" fmla="*/ 28317800 h 433"/>
                <a:gd name="T42" fmla="*/ 1158364975 w 865"/>
                <a:gd name="T43" fmla="*/ 169906774 h 433"/>
                <a:gd name="T44" fmla="*/ 1210676921 w 865"/>
                <a:gd name="T45" fmla="*/ 500282132 h 433"/>
                <a:gd name="T46" fmla="*/ 1265481040 w 865"/>
                <a:gd name="T47" fmla="*/ 896734424 h 433"/>
                <a:gd name="T48" fmla="*/ 1317794564 w 865"/>
                <a:gd name="T49" fmla="*/ 1368698576 h 433"/>
                <a:gd name="T50" fmla="*/ 1370108088 w 865"/>
                <a:gd name="T51" fmla="*/ 1868980900 h 433"/>
                <a:gd name="T52" fmla="*/ 1422421612 w 865"/>
                <a:gd name="T53" fmla="*/ 2147483647 h 433"/>
                <a:gd name="T54" fmla="*/ 1484699091 w 865"/>
                <a:gd name="T55" fmla="*/ 2147483647 h 433"/>
                <a:gd name="T56" fmla="*/ 1537012616 w 865"/>
                <a:gd name="T57" fmla="*/ 2147483647 h 433"/>
                <a:gd name="T58" fmla="*/ 1589326140 w 865"/>
                <a:gd name="T59" fmla="*/ 2147483647 h 433"/>
                <a:gd name="T60" fmla="*/ 1641638086 w 865"/>
                <a:gd name="T61" fmla="*/ 2147483647 h 433"/>
                <a:gd name="T62" fmla="*/ 1696444177 w 865"/>
                <a:gd name="T63" fmla="*/ 2147483647 h 433"/>
                <a:gd name="T64" fmla="*/ 1748756123 w 865"/>
                <a:gd name="T65" fmla="*/ 2147483647 h 433"/>
                <a:gd name="T66" fmla="*/ 1801069647 w 865"/>
                <a:gd name="T67" fmla="*/ 2147483647 h 433"/>
                <a:gd name="T68" fmla="*/ 1863347126 w 865"/>
                <a:gd name="T69" fmla="*/ 2147483647 h 433"/>
                <a:gd name="T70" fmla="*/ 1915660651 w 865"/>
                <a:gd name="T71" fmla="*/ 2147483647 h 433"/>
                <a:gd name="T72" fmla="*/ 1967974175 w 865"/>
                <a:gd name="T73" fmla="*/ 2147483647 h 433"/>
                <a:gd name="T74" fmla="*/ 2020287699 w 865"/>
                <a:gd name="T75" fmla="*/ 2147483647 h 433"/>
                <a:gd name="T76" fmla="*/ 2072599645 w 865"/>
                <a:gd name="T77" fmla="*/ 2147483647 h 433"/>
                <a:gd name="T78" fmla="*/ 2124913169 w 865"/>
                <a:gd name="T79" fmla="*/ 2147483647 h 4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433"/>
                <a:gd name="T122" fmla="*/ 865 w 865"/>
                <a:gd name="T123" fmla="*/ 433 h 4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433">
                  <a:moveTo>
                    <a:pt x="0" y="432"/>
                  </a:moveTo>
                  <a:lnTo>
                    <a:pt x="10" y="432"/>
                  </a:lnTo>
                  <a:lnTo>
                    <a:pt x="21" y="432"/>
                  </a:lnTo>
                  <a:lnTo>
                    <a:pt x="32" y="432"/>
                  </a:lnTo>
                  <a:lnTo>
                    <a:pt x="42" y="432"/>
                  </a:lnTo>
                  <a:lnTo>
                    <a:pt x="53" y="432"/>
                  </a:lnTo>
                  <a:lnTo>
                    <a:pt x="63" y="432"/>
                  </a:lnTo>
                  <a:lnTo>
                    <a:pt x="74" y="432"/>
                  </a:lnTo>
                  <a:lnTo>
                    <a:pt x="84" y="429"/>
                  </a:lnTo>
                  <a:lnTo>
                    <a:pt x="95" y="429"/>
                  </a:lnTo>
                  <a:lnTo>
                    <a:pt x="105" y="429"/>
                  </a:lnTo>
                  <a:lnTo>
                    <a:pt x="116" y="427"/>
                  </a:lnTo>
                  <a:lnTo>
                    <a:pt x="127" y="424"/>
                  </a:lnTo>
                  <a:lnTo>
                    <a:pt x="141" y="421"/>
                  </a:lnTo>
                  <a:lnTo>
                    <a:pt x="151" y="419"/>
                  </a:lnTo>
                  <a:lnTo>
                    <a:pt x="162" y="413"/>
                  </a:lnTo>
                  <a:lnTo>
                    <a:pt x="173" y="408"/>
                  </a:lnTo>
                  <a:lnTo>
                    <a:pt x="183" y="403"/>
                  </a:lnTo>
                  <a:lnTo>
                    <a:pt x="194" y="395"/>
                  </a:lnTo>
                  <a:lnTo>
                    <a:pt x="204" y="385"/>
                  </a:lnTo>
                  <a:lnTo>
                    <a:pt x="215" y="374"/>
                  </a:lnTo>
                  <a:lnTo>
                    <a:pt x="225" y="361"/>
                  </a:lnTo>
                  <a:lnTo>
                    <a:pt x="236" y="348"/>
                  </a:lnTo>
                  <a:lnTo>
                    <a:pt x="247" y="332"/>
                  </a:lnTo>
                  <a:lnTo>
                    <a:pt x="257" y="313"/>
                  </a:lnTo>
                  <a:lnTo>
                    <a:pt x="268" y="292"/>
                  </a:lnTo>
                  <a:lnTo>
                    <a:pt x="279" y="271"/>
                  </a:lnTo>
                  <a:lnTo>
                    <a:pt x="293" y="248"/>
                  </a:lnTo>
                  <a:lnTo>
                    <a:pt x="303" y="224"/>
                  </a:lnTo>
                  <a:lnTo>
                    <a:pt x="314" y="198"/>
                  </a:lnTo>
                  <a:lnTo>
                    <a:pt x="324" y="171"/>
                  </a:lnTo>
                  <a:lnTo>
                    <a:pt x="335" y="145"/>
                  </a:lnTo>
                  <a:lnTo>
                    <a:pt x="346" y="119"/>
                  </a:lnTo>
                  <a:lnTo>
                    <a:pt x="356" y="95"/>
                  </a:lnTo>
                  <a:lnTo>
                    <a:pt x="367" y="71"/>
                  </a:lnTo>
                  <a:lnTo>
                    <a:pt x="377" y="53"/>
                  </a:lnTo>
                  <a:lnTo>
                    <a:pt x="388" y="34"/>
                  </a:lnTo>
                  <a:lnTo>
                    <a:pt x="398" y="18"/>
                  </a:lnTo>
                  <a:lnTo>
                    <a:pt x="409" y="11"/>
                  </a:lnTo>
                  <a:lnTo>
                    <a:pt x="419" y="3"/>
                  </a:lnTo>
                  <a:lnTo>
                    <a:pt x="434" y="0"/>
                  </a:lnTo>
                  <a:lnTo>
                    <a:pt x="444" y="3"/>
                  </a:lnTo>
                  <a:lnTo>
                    <a:pt x="455" y="11"/>
                  </a:lnTo>
                  <a:lnTo>
                    <a:pt x="465" y="18"/>
                  </a:lnTo>
                  <a:lnTo>
                    <a:pt x="476" y="34"/>
                  </a:lnTo>
                  <a:lnTo>
                    <a:pt x="486" y="53"/>
                  </a:lnTo>
                  <a:lnTo>
                    <a:pt x="497" y="71"/>
                  </a:lnTo>
                  <a:lnTo>
                    <a:pt x="508" y="95"/>
                  </a:lnTo>
                  <a:lnTo>
                    <a:pt x="518" y="119"/>
                  </a:lnTo>
                  <a:lnTo>
                    <a:pt x="529" y="145"/>
                  </a:lnTo>
                  <a:lnTo>
                    <a:pt x="539" y="171"/>
                  </a:lnTo>
                  <a:lnTo>
                    <a:pt x="550" y="198"/>
                  </a:lnTo>
                  <a:lnTo>
                    <a:pt x="561" y="224"/>
                  </a:lnTo>
                  <a:lnTo>
                    <a:pt x="571" y="248"/>
                  </a:lnTo>
                  <a:lnTo>
                    <a:pt x="585" y="271"/>
                  </a:lnTo>
                  <a:lnTo>
                    <a:pt x="596" y="292"/>
                  </a:lnTo>
                  <a:lnTo>
                    <a:pt x="606" y="313"/>
                  </a:lnTo>
                  <a:lnTo>
                    <a:pt x="617" y="332"/>
                  </a:lnTo>
                  <a:lnTo>
                    <a:pt x="628" y="348"/>
                  </a:lnTo>
                  <a:lnTo>
                    <a:pt x="638" y="361"/>
                  </a:lnTo>
                  <a:lnTo>
                    <a:pt x="649" y="374"/>
                  </a:lnTo>
                  <a:lnTo>
                    <a:pt x="659" y="385"/>
                  </a:lnTo>
                  <a:lnTo>
                    <a:pt x="670" y="395"/>
                  </a:lnTo>
                  <a:lnTo>
                    <a:pt x="681" y="403"/>
                  </a:lnTo>
                  <a:lnTo>
                    <a:pt x="691" y="408"/>
                  </a:lnTo>
                  <a:lnTo>
                    <a:pt x="702" y="413"/>
                  </a:lnTo>
                  <a:lnTo>
                    <a:pt x="712" y="419"/>
                  </a:lnTo>
                  <a:lnTo>
                    <a:pt x="723" y="421"/>
                  </a:lnTo>
                  <a:lnTo>
                    <a:pt x="737" y="424"/>
                  </a:lnTo>
                  <a:lnTo>
                    <a:pt x="748" y="427"/>
                  </a:lnTo>
                  <a:lnTo>
                    <a:pt x="758" y="429"/>
                  </a:lnTo>
                  <a:lnTo>
                    <a:pt x="769" y="429"/>
                  </a:lnTo>
                  <a:lnTo>
                    <a:pt x="779" y="429"/>
                  </a:lnTo>
                  <a:lnTo>
                    <a:pt x="790" y="432"/>
                  </a:lnTo>
                  <a:lnTo>
                    <a:pt x="800" y="432"/>
                  </a:lnTo>
                  <a:lnTo>
                    <a:pt x="811" y="432"/>
                  </a:lnTo>
                  <a:lnTo>
                    <a:pt x="822" y="432"/>
                  </a:lnTo>
                  <a:lnTo>
                    <a:pt x="832" y="432"/>
                  </a:lnTo>
                  <a:lnTo>
                    <a:pt x="843" y="432"/>
                  </a:lnTo>
                  <a:lnTo>
                    <a:pt x="853" y="432"/>
                  </a:lnTo>
                  <a:lnTo>
                    <a:pt x="864" y="432"/>
                  </a:lnTo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6484938" y="4000504"/>
              <a:ext cx="11620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STŘ.HODN.</a:t>
              </a:r>
              <a:endPara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grpSp>
          <p:nvGrpSpPr>
            <p:cNvPr id="40" name="Group 46"/>
            <p:cNvGrpSpPr>
              <a:grpSpLocks/>
            </p:cNvGrpSpPr>
            <p:nvPr/>
          </p:nvGrpSpPr>
          <p:grpSpPr bwMode="auto">
            <a:xfrm>
              <a:off x="6235700" y="6057904"/>
              <a:ext cx="1639888" cy="612775"/>
              <a:chOff x="4769" y="1728"/>
              <a:chExt cx="1033" cy="386"/>
            </a:xfrm>
          </p:grpSpPr>
          <p:sp>
            <p:nvSpPr>
              <p:cNvPr id="41" name="Rectangle 47"/>
              <p:cNvSpPr>
                <a:spLocks noChangeArrowheads="1"/>
              </p:cNvSpPr>
              <p:nvPr/>
            </p:nvSpPr>
            <p:spPr bwMode="auto">
              <a:xfrm>
                <a:off x="4769" y="1728"/>
                <a:ext cx="743" cy="262"/>
              </a:xfrm>
              <a:prstGeom prst="rect">
                <a:avLst/>
              </a:prstGeom>
              <a:noFill/>
              <a:ln w="55563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>
                  <a:latin typeface="Calibri" pitchFamily="34" charset="0"/>
                </a:endParaRPr>
              </a:p>
            </p:txBody>
          </p:sp>
          <p:sp>
            <p:nvSpPr>
              <p:cNvPr id="42" name="Rectangle 48"/>
              <p:cNvSpPr>
                <a:spLocks noChangeArrowheads="1"/>
              </p:cNvSpPr>
              <p:nvPr/>
            </p:nvSpPr>
            <p:spPr bwMode="auto">
              <a:xfrm>
                <a:off x="4827" y="1734"/>
                <a:ext cx="97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 b="1"/>
                  <a:t>Kolísání je vzhledem 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sz="1200" b="1"/>
                  <a:t>ke specifikacím úzké.</a:t>
                </a:r>
                <a:endParaRPr lang="en-US" sz="1400" b="1">
                  <a:solidFill>
                    <a:srgbClr val="F3F3F3"/>
                  </a:solidFill>
                </a:endParaRPr>
              </a:p>
            </p:txBody>
          </p:sp>
          <p:sp>
            <p:nvSpPr>
              <p:cNvPr id="43" name="Rectangle 49"/>
              <p:cNvSpPr>
                <a:spLocks noChangeArrowheads="1"/>
              </p:cNvSpPr>
              <p:nvPr/>
            </p:nvSpPr>
            <p:spPr bwMode="auto">
              <a:xfrm>
                <a:off x="5460" y="1734"/>
                <a:ext cx="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F3F3F3"/>
                    </a:solidFill>
                    <a:latin typeface="Helvetica" pitchFamily="34" charset="0"/>
                  </a:rPr>
                  <a:t> 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Rectangle 50"/>
              <p:cNvSpPr>
                <a:spLocks noChangeArrowheads="1"/>
              </p:cNvSpPr>
              <p:nvPr/>
            </p:nvSpPr>
            <p:spPr bwMode="auto">
              <a:xfrm>
                <a:off x="4804" y="1809"/>
                <a:ext cx="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1400"/>
              </a:p>
            </p:txBody>
          </p:sp>
          <p:sp>
            <p:nvSpPr>
              <p:cNvPr id="45" name="Rectangle 51"/>
              <p:cNvSpPr>
                <a:spLocks noChangeArrowheads="1"/>
              </p:cNvSpPr>
              <p:nvPr/>
            </p:nvSpPr>
            <p:spPr bwMode="auto">
              <a:xfrm>
                <a:off x="5471" y="1809"/>
                <a:ext cx="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F3F3F3"/>
                    </a:solidFill>
                    <a:latin typeface="Helvetica" pitchFamily="34" charset="0"/>
                  </a:rPr>
                  <a:t> 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Rectangle 52"/>
              <p:cNvSpPr>
                <a:spLocks noChangeArrowheads="1"/>
              </p:cNvSpPr>
              <p:nvPr/>
            </p:nvSpPr>
            <p:spPr bwMode="auto">
              <a:xfrm>
                <a:off x="4909" y="1884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7" name="Rectangle 53"/>
            <p:cNvSpPr>
              <a:spLocks noChangeArrowheads="1"/>
            </p:cNvSpPr>
            <p:nvPr/>
          </p:nvSpPr>
          <p:spPr bwMode="auto">
            <a:xfrm>
              <a:off x="2420938" y="5899154"/>
              <a:ext cx="7794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000" b="1">
                  <a:solidFill>
                    <a:srgbClr val="000000"/>
                  </a:solidFill>
                </a:rPr>
                <a:t>Čas dodávky</a:t>
              </a:r>
              <a:endParaRPr lang="en-US" sz="1000" b="1">
                <a:latin typeface="Calibri" pitchFamily="34" charset="0"/>
              </a:endParaRPr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1281113" y="5302254"/>
              <a:ext cx="4826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900" b="1">
                  <a:solidFill>
                    <a:srgbClr val="000000"/>
                  </a:solidFill>
                </a:rPr>
                <a:t>Neshody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49" name="Group 55"/>
            <p:cNvGrpSpPr>
              <a:grpSpLocks/>
            </p:cNvGrpSpPr>
            <p:nvPr/>
          </p:nvGrpSpPr>
          <p:grpSpPr bwMode="auto">
            <a:xfrm flipH="1">
              <a:off x="1497013" y="5459417"/>
              <a:ext cx="214312" cy="312737"/>
              <a:chOff x="3992" y="1270"/>
              <a:chExt cx="99" cy="197"/>
            </a:xfrm>
          </p:grpSpPr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>
                <a:off x="3992" y="1386"/>
                <a:ext cx="58" cy="81"/>
              </a:xfrm>
              <a:custGeom>
                <a:avLst/>
                <a:gdLst>
                  <a:gd name="T0" fmla="*/ 0 w 58"/>
                  <a:gd name="T1" fmla="*/ 81 h 81"/>
                  <a:gd name="T2" fmla="*/ 6 w 58"/>
                  <a:gd name="T3" fmla="*/ 0 h 81"/>
                  <a:gd name="T4" fmla="*/ 35 w 58"/>
                  <a:gd name="T5" fmla="*/ 11 h 81"/>
                  <a:gd name="T6" fmla="*/ 58 w 58"/>
                  <a:gd name="T7" fmla="*/ 29 h 81"/>
                  <a:gd name="T8" fmla="*/ 0 w 58"/>
                  <a:gd name="T9" fmla="*/ 8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1"/>
                  <a:gd name="T17" fmla="*/ 58 w 5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1">
                    <a:moveTo>
                      <a:pt x="0" y="81"/>
                    </a:moveTo>
                    <a:lnTo>
                      <a:pt x="6" y="0"/>
                    </a:lnTo>
                    <a:lnTo>
                      <a:pt x="35" y="11"/>
                    </a:lnTo>
                    <a:lnTo>
                      <a:pt x="58" y="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1" name="Line 57"/>
              <p:cNvSpPr>
                <a:spLocks noChangeShapeType="1"/>
              </p:cNvSpPr>
              <p:nvPr/>
            </p:nvSpPr>
            <p:spPr bwMode="auto">
              <a:xfrm flipV="1">
                <a:off x="4027" y="1270"/>
                <a:ext cx="64" cy="1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>
              <a:off x="5575300" y="4289429"/>
              <a:ext cx="2867025" cy="158750"/>
              <a:chOff x="3186" y="881"/>
              <a:chExt cx="865" cy="43"/>
            </a:xfrm>
          </p:grpSpPr>
          <p:sp>
            <p:nvSpPr>
              <p:cNvPr id="53" name="Rectangle 59"/>
              <p:cNvSpPr>
                <a:spLocks noChangeArrowheads="1"/>
              </p:cNvSpPr>
              <p:nvPr/>
            </p:nvSpPr>
            <p:spPr bwMode="auto">
              <a:xfrm>
                <a:off x="3186" y="887"/>
                <a:ext cx="233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cs-CZ" sz="900" b="1">
                    <a:solidFill>
                      <a:srgbClr val="000000"/>
                    </a:solidFill>
                  </a:rPr>
                  <a:t>Příliš brzy</a:t>
                </a:r>
                <a:endParaRPr lang="en-US" sz="900" b="1">
                  <a:latin typeface="Calibri" pitchFamily="34" charset="0"/>
                </a:endParaRPr>
              </a:p>
            </p:txBody>
          </p:sp>
          <p:sp>
            <p:nvSpPr>
              <p:cNvPr id="54" name="Rectangle 60"/>
              <p:cNvSpPr>
                <a:spLocks noChangeArrowheads="1"/>
              </p:cNvSpPr>
              <p:nvPr/>
            </p:nvSpPr>
            <p:spPr bwMode="auto">
              <a:xfrm>
                <a:off x="3853" y="881"/>
                <a:ext cx="198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cs-CZ" sz="900" b="1">
                    <a:solidFill>
                      <a:srgbClr val="000000"/>
                    </a:solidFill>
                  </a:rPr>
                  <a:t>Příliš pozdě</a:t>
                </a:r>
                <a:endParaRPr lang="en-US" sz="900" b="1">
                  <a:latin typeface="Calibri" pitchFamily="34" charset="0"/>
                </a:endParaRPr>
              </a:p>
            </p:txBody>
          </p:sp>
        </p:grpSp>
        <p:grpSp>
          <p:nvGrpSpPr>
            <p:cNvPr id="55" name="Group 61"/>
            <p:cNvGrpSpPr>
              <a:grpSpLocks/>
            </p:cNvGrpSpPr>
            <p:nvPr/>
          </p:nvGrpSpPr>
          <p:grpSpPr bwMode="auto">
            <a:xfrm>
              <a:off x="2057400" y="6057904"/>
              <a:ext cx="1749425" cy="612775"/>
              <a:chOff x="4769" y="1728"/>
              <a:chExt cx="1102" cy="386"/>
            </a:xfrm>
          </p:grpSpPr>
          <p:sp>
            <p:nvSpPr>
              <p:cNvPr id="56" name="Rectangle 62"/>
              <p:cNvSpPr>
                <a:spLocks noChangeArrowheads="1"/>
              </p:cNvSpPr>
              <p:nvPr/>
            </p:nvSpPr>
            <p:spPr bwMode="auto">
              <a:xfrm>
                <a:off x="4769" y="1728"/>
                <a:ext cx="743" cy="262"/>
              </a:xfrm>
              <a:prstGeom prst="rect">
                <a:avLst/>
              </a:prstGeom>
              <a:noFill/>
              <a:ln w="55563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>
                  <a:latin typeface="Calibri" pitchFamily="34" charset="0"/>
                </a:endParaRPr>
              </a:p>
            </p:txBody>
          </p:sp>
          <p:sp>
            <p:nvSpPr>
              <p:cNvPr id="57" name="Rectangle 63"/>
              <p:cNvSpPr>
                <a:spLocks noChangeArrowheads="1"/>
              </p:cNvSpPr>
              <p:nvPr/>
            </p:nvSpPr>
            <p:spPr bwMode="auto">
              <a:xfrm>
                <a:off x="4827" y="1734"/>
                <a:ext cx="104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 b="1"/>
                  <a:t>Kolísání je vzhledem 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sz="1200" b="1"/>
                  <a:t>ke specifikacím široké.</a:t>
                </a:r>
                <a:endParaRPr lang="en-US" sz="1400" b="1">
                  <a:solidFill>
                    <a:srgbClr val="F3F3F3"/>
                  </a:solidFill>
                </a:endParaRPr>
              </a:p>
            </p:txBody>
          </p:sp>
          <p:sp>
            <p:nvSpPr>
              <p:cNvPr id="58" name="Rectangle 64"/>
              <p:cNvSpPr>
                <a:spLocks noChangeArrowheads="1"/>
              </p:cNvSpPr>
              <p:nvPr/>
            </p:nvSpPr>
            <p:spPr bwMode="auto">
              <a:xfrm>
                <a:off x="5460" y="1734"/>
                <a:ext cx="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F3F3F3"/>
                    </a:solidFill>
                    <a:latin typeface="Helvetica" pitchFamily="34" charset="0"/>
                  </a:rPr>
                  <a:t> 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Rectangle 65"/>
              <p:cNvSpPr>
                <a:spLocks noChangeArrowheads="1"/>
              </p:cNvSpPr>
              <p:nvPr/>
            </p:nvSpPr>
            <p:spPr bwMode="auto">
              <a:xfrm>
                <a:off x="4804" y="1809"/>
                <a:ext cx="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sz="1400"/>
              </a:p>
            </p:txBody>
          </p:sp>
          <p:sp>
            <p:nvSpPr>
              <p:cNvPr id="60" name="Rectangle 66"/>
              <p:cNvSpPr>
                <a:spLocks noChangeArrowheads="1"/>
              </p:cNvSpPr>
              <p:nvPr/>
            </p:nvSpPr>
            <p:spPr bwMode="auto">
              <a:xfrm>
                <a:off x="5471" y="1809"/>
                <a:ext cx="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F3F3F3"/>
                    </a:solidFill>
                    <a:latin typeface="Helvetica" pitchFamily="34" charset="0"/>
                  </a:rPr>
                  <a:t> 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" name="Rectangle 67"/>
              <p:cNvSpPr>
                <a:spLocks noChangeArrowheads="1"/>
              </p:cNvSpPr>
              <p:nvPr/>
            </p:nvSpPr>
            <p:spPr bwMode="auto">
              <a:xfrm>
                <a:off x="4909" y="1884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42910" y="1000108"/>
            <a:ext cx="85010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Kdo měří, má šanci řídit</a:t>
            </a:r>
          </a:p>
          <a:p>
            <a:r>
              <a:rPr lang="cs-CZ" sz="2800" i="1" dirty="0" smtClean="0"/>
              <a:t>EBITDA marže</a:t>
            </a:r>
            <a:r>
              <a:rPr lang="cs-CZ" sz="2800" dirty="0" smtClean="0"/>
              <a:t> v %</a:t>
            </a:r>
          </a:p>
          <a:p>
            <a:endParaRPr lang="cs-CZ" sz="2800" dirty="0" smtClean="0"/>
          </a:p>
          <a:p>
            <a:r>
              <a:rPr lang="cs-CZ" sz="2000" dirty="0" smtClean="0"/>
              <a:t>EBITDA na celkové tržby </a:t>
            </a:r>
            <a:r>
              <a:rPr lang="cs-CZ" sz="2000" i="1" dirty="0" smtClean="0"/>
              <a:t>(</a:t>
            </a:r>
            <a:r>
              <a:rPr lang="en-GB" sz="2000" i="1" dirty="0" smtClean="0"/>
              <a:t>Earn Before Interest Taxes Depreciation Amortization</a:t>
            </a:r>
            <a:r>
              <a:rPr lang="cs-CZ" sz="2000" dirty="0" smtClean="0"/>
              <a:t>)</a:t>
            </a:r>
          </a:p>
          <a:p>
            <a:pPr marL="361950" indent="-361950"/>
            <a:r>
              <a:rPr lang="cs-CZ" sz="2000" dirty="0" smtClean="0"/>
              <a:t> 	je zisk před započtením úroků, daní a odpisů</a:t>
            </a:r>
          </a:p>
          <a:p>
            <a:pPr marL="361950" indent="-361950"/>
            <a:r>
              <a:rPr lang="cs-CZ" sz="2000" dirty="0" smtClean="0"/>
              <a:t>	nebo také zisk před zdaněním + odpisy +úrokové náklady, </a:t>
            </a:r>
          </a:p>
          <a:p>
            <a:pPr marL="361950" indent="-361950"/>
            <a:r>
              <a:rPr lang="cs-CZ" sz="2000" dirty="0" smtClean="0"/>
              <a:t>		což je </a:t>
            </a:r>
            <a:r>
              <a:rPr lang="cs-CZ" sz="2000" b="1" dirty="0" smtClean="0"/>
              <a:t>hodnota zdrojů firmy na splácení</a:t>
            </a:r>
            <a:r>
              <a:rPr lang="cs-CZ" sz="2000" dirty="0" smtClean="0"/>
              <a:t>.</a:t>
            </a:r>
          </a:p>
          <a:p>
            <a:pPr marL="361950" indent="-361950"/>
            <a:endParaRPr lang="cs-CZ" sz="2000" dirty="0" smtClean="0"/>
          </a:p>
          <a:p>
            <a:pPr marL="361950" indent="-361950"/>
            <a:endParaRPr lang="sk-SK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1214414" y="4000504"/>
            <a:ext cx="113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? KOLIK ?</a:t>
            </a:r>
            <a:endParaRPr lang="sk-SK" sz="2000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71472" y="5643578"/>
            <a:ext cx="79106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Formulka výkonu a trvalých výsledků je ve spojení 2 komplementárních sil: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kultura disciplíny,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podnikatelský duch.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/>
              <a:t>Strategie   DMAIC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609600" y="1143000"/>
            <a:ext cx="8229600" cy="4992688"/>
            <a:chOff x="609600" y="1143000"/>
            <a:chExt cx="8229600" cy="4992688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09600" y="1143000"/>
            <a:ext cx="4979988" cy="4992688"/>
          </p:xfrm>
          <a:graphic>
            <a:graphicData uri="http://schemas.openxmlformats.org/presentationml/2006/ole">
              <p:oleObj spid="_x0000_s3074" name="Rastrový obraz" r:id="rId5" imgW="3362794" imgH="3371429" progId="PBrush">
                <p:embed/>
              </p:oleObj>
            </a:graphicData>
          </a:graphic>
        </p:graphicFrame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43600" y="1981200"/>
              <a:ext cx="2895600" cy="283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cs-CZ" sz="2000" dirty="0"/>
                <a:t>1. Definovat - </a:t>
              </a:r>
              <a:r>
                <a:rPr lang="cs-CZ" sz="2000" i="1" dirty="0" err="1">
                  <a:solidFill>
                    <a:schemeClr val="accent2"/>
                  </a:solidFill>
                </a:rPr>
                <a:t>Define</a:t>
              </a:r>
              <a:endParaRPr lang="cs-CZ" sz="2000" dirty="0"/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cs-CZ" sz="2000" dirty="0"/>
                <a:t>2. Měřit - </a:t>
              </a:r>
              <a:r>
                <a:rPr lang="cs-CZ" sz="2000" i="1" dirty="0" err="1">
                  <a:solidFill>
                    <a:schemeClr val="accent2"/>
                  </a:solidFill>
                </a:rPr>
                <a:t>Measure</a:t>
              </a:r>
              <a:endParaRPr lang="cs-CZ" sz="2000" dirty="0"/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cs-CZ" sz="2000" dirty="0"/>
                <a:t>3. Analyzovat - </a:t>
              </a:r>
              <a:r>
                <a:rPr lang="cs-CZ" sz="2000" i="1" dirty="0" err="1">
                  <a:solidFill>
                    <a:schemeClr val="accent2"/>
                  </a:solidFill>
                </a:rPr>
                <a:t>Analyze</a:t>
              </a:r>
              <a:endParaRPr lang="cs-CZ" sz="2000" dirty="0"/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cs-CZ" sz="2000" dirty="0"/>
                <a:t>4. Zlepšit - </a:t>
              </a:r>
              <a:r>
                <a:rPr lang="cs-CZ" sz="2000" i="1" dirty="0" err="1">
                  <a:solidFill>
                    <a:schemeClr val="accent2"/>
                  </a:solidFill>
                </a:rPr>
                <a:t>Improve</a:t>
              </a:r>
              <a:endParaRPr lang="cs-CZ" sz="2000" dirty="0"/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cs-CZ" sz="2000" dirty="0"/>
                <a:t>5. Řídit - </a:t>
              </a:r>
              <a:r>
                <a:rPr lang="cs-CZ" sz="2000" i="1" dirty="0" err="1">
                  <a:solidFill>
                    <a:schemeClr val="accent2"/>
                  </a:solidFill>
                </a:rPr>
                <a:t>Control</a:t>
              </a:r>
              <a:endParaRPr lang="cs-CZ" sz="2000" dirty="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5791200" y="1752600"/>
              <a:ext cx="0" cy="3429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214282" y="142852"/>
            <a:ext cx="343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Oblast lidských zdrojů</a:t>
            </a:r>
            <a:endParaRPr lang="sk-SK" sz="28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06" y="928670"/>
            <a:ext cx="9584483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„úspěšní, podnikoví psychopati“ mají určité projevy chování [1, 28]: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Tvař se jako přítel, jednej jako špion.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Žádáš-li o pomoc, apeluj u lidí na jejich vlastní zájmy, nikdy na milosrdenství či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vděčn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Nedůvěřuj svým přátelům, raději se nauč využívat své nepřátele.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Dbej o svou pověst, mnohé na ní záleží.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Nikdy nedělej sám, co za tebe mohou dělat jiní.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Vyhýbej se nešťastníkům a smolařům.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Nauč se činit lidi na sobě závislými.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Uplatňuj kromě nepoctivosti i poctivost a štědrost, abys odzbrojil svoji oběť.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Nevyzrazuj své záměry.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Vždy říkej méně, než je třeba.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Své nepřátele bez milosti likviduj.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Udržuj ostatní v nejistotě, vytvářej atmosféru nepředvídatelnosti.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Nikomu se nesvěřuj.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Udeř pastýře a ovečky se rozprchnou.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5" descr="kara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14546" y="500042"/>
            <a:ext cx="5072098" cy="250033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71472" y="21429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Role v týmu</a:t>
            </a:r>
            <a:endParaRPr lang="sk-SK" sz="2800" b="1" dirty="0"/>
          </a:p>
        </p:txBody>
      </p:sp>
      <p:pic>
        <p:nvPicPr>
          <p:cNvPr id="8" name="Obrázok 7" descr="Performia kara_Gau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624024"/>
            <a:ext cx="5929354" cy="4448314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1714480" y="6143644"/>
            <a:ext cx="571504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786446" y="6215082"/>
            <a:ext cx="207170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643438" y="-3588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Méně efektivní vykonavač</a:t>
            </a:r>
            <a:endParaRPr lang="sk-SK" sz="1600" dirty="0"/>
          </a:p>
        </p:txBody>
      </p:sp>
      <p:cxnSp>
        <p:nvCxnSpPr>
          <p:cNvPr id="13" name="Rovná spojovacia šípka 12"/>
          <p:cNvCxnSpPr/>
          <p:nvPr/>
        </p:nvCxnSpPr>
        <p:spPr>
          <a:xfrm rot="10800000" flipV="1">
            <a:off x="4500562" y="500042"/>
            <a:ext cx="571504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7215206" y="100010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Tahoun</a:t>
            </a:r>
            <a:endParaRPr lang="sk-SK" sz="1600" dirty="0"/>
          </a:p>
        </p:txBody>
      </p:sp>
      <p:sp>
        <p:nvSpPr>
          <p:cNvPr id="15" name="BlokTextu 14"/>
          <p:cNvSpPr txBox="1"/>
          <p:nvPr/>
        </p:nvSpPr>
        <p:spPr>
          <a:xfrm>
            <a:off x="2643174" y="14285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Potížista</a:t>
            </a:r>
            <a:endParaRPr lang="sk-SK" sz="1600" dirty="0"/>
          </a:p>
        </p:txBody>
      </p:sp>
      <p:cxnSp>
        <p:nvCxnSpPr>
          <p:cNvPr id="16" name="Rovná spojovacia šípka 15"/>
          <p:cNvCxnSpPr/>
          <p:nvPr/>
        </p:nvCxnSpPr>
        <p:spPr>
          <a:xfrm>
            <a:off x="3214678" y="428604"/>
            <a:ext cx="428628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1785918" y="121442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Brzdič</a:t>
            </a:r>
            <a:endParaRPr lang="sk-SK" sz="1600" dirty="0"/>
          </a:p>
        </p:txBody>
      </p:sp>
      <p:sp>
        <p:nvSpPr>
          <p:cNvPr id="20" name="BlokTextu 19"/>
          <p:cNvSpPr txBox="1"/>
          <p:nvPr/>
        </p:nvSpPr>
        <p:spPr>
          <a:xfrm>
            <a:off x="6509791" y="2223801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Velmi efektivní vykonavač</a:t>
            </a:r>
            <a:endParaRPr lang="sk-SK" sz="1600" dirty="0"/>
          </a:p>
        </p:txBody>
      </p:sp>
      <p:cxnSp>
        <p:nvCxnSpPr>
          <p:cNvPr id="21" name="Rovná spojovacia šípka 20"/>
          <p:cNvCxnSpPr/>
          <p:nvPr/>
        </p:nvCxnSpPr>
        <p:spPr>
          <a:xfrm rot="10800000">
            <a:off x="5572132" y="2000240"/>
            <a:ext cx="100013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348" y="428604"/>
            <a:ext cx="8429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/>
              <a:t>Organizační struktura</a:t>
            </a:r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r>
              <a:rPr lang="cs-CZ" sz="2800" b="1" i="1" dirty="0" smtClean="0"/>
              <a:t>     </a:t>
            </a:r>
            <a:endParaRPr lang="sk-SK" sz="28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57158" y="1500174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Příklady: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postavit oddělení kvality pod vedení výroby…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oddělení kvality v korporaci dát mimo přímý dosah ředitele závodu…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projektové řízení integrovat do kupy s řízením kvality…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vyjmout vedení údržby zpod vedení výroby…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plánování výroby z odvolávek nechat deformovat pohodlným provozováním výroby (min. přetypování),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když je vedoucí výroby příliš dominantní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jednotlivcům přiřadit několik šéfů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1406" t="46528" r="24609" b="36111"/>
          <a:stretch>
            <a:fillRect/>
          </a:stretch>
        </p:blipFill>
        <p:spPr bwMode="auto">
          <a:xfrm>
            <a:off x="-56446" y="1857364"/>
            <a:ext cx="91983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714348" y="428604"/>
            <a:ext cx="8429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/>
              <a:t>Kdy si dát poradit</a:t>
            </a:r>
          </a:p>
          <a:p>
            <a:r>
              <a:rPr lang="cs-CZ" sz="2800" b="1" i="1" dirty="0" smtClean="0"/>
              <a:t>Ach, konzultanti…</a:t>
            </a:r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endParaRPr lang="cs-CZ" sz="2800" b="1" i="1" dirty="0" smtClean="0"/>
          </a:p>
          <a:p>
            <a:r>
              <a:rPr lang="cs-CZ" sz="2800" b="1" i="1" dirty="0" smtClean="0"/>
              <a:t>     </a:t>
            </a:r>
            <a:endParaRPr lang="sk-SK" sz="28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57158" y="2643182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2800" dirty="0" smtClean="0"/>
              <a:t>Nepodceňujte se. Podceňování se je největší zabiják jakéhokoliv pokroku.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Zároveň nepodceňujte podněty zvenčí.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71736" y="1553775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DET</a:t>
            </a:r>
            <a:r>
              <a:rPr lang="en-US" sz="4800" smtClean="0"/>
              <a:t>Y</a:t>
            </a:r>
            <a:r>
              <a:rPr lang="en-US" sz="3600" smtClean="0">
                <a:solidFill>
                  <a:srgbClr val="FF0000"/>
                </a:solidFill>
              </a:rPr>
              <a:t>CON</a:t>
            </a:r>
            <a:r>
              <a:rPr lang="en-US" sz="3600" baseline="30000" smtClean="0">
                <a:solidFill>
                  <a:srgbClr val="FF0000"/>
                </a:solidFill>
                <a:sym typeface="Symbol"/>
              </a:rPr>
              <a:t></a:t>
            </a:r>
            <a:r>
              <a:rPr lang="en-US" sz="3600" smtClean="0">
                <a:solidFill>
                  <a:srgbClr val="0000FF"/>
                </a:solidFill>
              </a:rPr>
              <a:t>  </a:t>
            </a:r>
            <a:r>
              <a:rPr lang="en-US" sz="2800" i="1" smtClean="0">
                <a:solidFill>
                  <a:srgbClr val="FF0000"/>
                </a:solidFill>
              </a:rPr>
              <a:t>Solutions</a:t>
            </a:r>
          </a:p>
        </p:txBody>
      </p:sp>
      <p:sp>
        <p:nvSpPr>
          <p:cNvPr id="5" name="Ovál 4"/>
          <p:cNvSpPr/>
          <p:nvPr/>
        </p:nvSpPr>
        <p:spPr>
          <a:xfrm>
            <a:off x="3286116" y="1482337"/>
            <a:ext cx="108000" cy="108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438516" y="1639977"/>
            <a:ext cx="108000" cy="108000"/>
          </a:xfrm>
          <a:prstGeom prst="ellipse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3500430" y="1125147"/>
            <a:ext cx="108000" cy="108000"/>
          </a:xfrm>
          <a:prstGeom prst="ellipse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3786182" y="1339461"/>
            <a:ext cx="108000" cy="108000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3428992" y="1482337"/>
            <a:ext cx="108000" cy="108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3678182" y="1553775"/>
            <a:ext cx="108000" cy="108000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663402" y="1384677"/>
            <a:ext cx="108000" cy="108000"/>
          </a:xfrm>
          <a:prstGeom prst="ellipse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3500430" y="1339461"/>
            <a:ext cx="108000" cy="108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lúk 14"/>
          <p:cNvSpPr/>
          <p:nvPr/>
        </p:nvSpPr>
        <p:spPr>
          <a:xfrm flipH="1" flipV="1">
            <a:off x="3559833" y="2100209"/>
            <a:ext cx="288000" cy="288000"/>
          </a:xfrm>
          <a:prstGeom prst="arc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lúk 15"/>
          <p:cNvSpPr/>
          <p:nvPr/>
        </p:nvSpPr>
        <p:spPr>
          <a:xfrm flipV="1">
            <a:off x="3226711" y="2103809"/>
            <a:ext cx="288000" cy="284400"/>
          </a:xfrm>
          <a:prstGeom prst="arc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dĺžnik 17"/>
          <p:cNvSpPr/>
          <p:nvPr/>
        </p:nvSpPr>
        <p:spPr>
          <a:xfrm>
            <a:off x="2703534" y="2246742"/>
            <a:ext cx="684000" cy="14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ĺžnik 18"/>
          <p:cNvSpPr/>
          <p:nvPr/>
        </p:nvSpPr>
        <p:spPr>
          <a:xfrm>
            <a:off x="3703070" y="2244209"/>
            <a:ext cx="2583442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3396102" y="1196585"/>
            <a:ext cx="108000" cy="108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ĺžnik 20"/>
          <p:cNvSpPr/>
          <p:nvPr/>
        </p:nvSpPr>
        <p:spPr>
          <a:xfrm>
            <a:off x="3429024" y="2396393"/>
            <a:ext cx="535781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smtClean="0"/>
              <a:t>Values:</a:t>
            </a:r>
          </a:p>
          <a:p>
            <a:pPr>
              <a:lnSpc>
                <a:spcPts val="2700"/>
              </a:lnSpc>
            </a:pPr>
            <a:r>
              <a:rPr lang="en-US" b="1" smtClean="0"/>
              <a:t>De</a:t>
            </a:r>
            <a:r>
              <a:rPr lang="en-US" smtClean="0"/>
              <a:t>velopmen</a:t>
            </a:r>
            <a:r>
              <a:rPr lang="en-US" b="1" smtClean="0"/>
              <a:t>t</a:t>
            </a:r>
          </a:p>
          <a:p>
            <a:pPr>
              <a:lnSpc>
                <a:spcPts val="2700"/>
              </a:lnSpc>
            </a:pPr>
            <a:r>
              <a:rPr lang="en-US" b="1" smtClean="0"/>
              <a:t>Con</a:t>
            </a:r>
            <a:r>
              <a:rPr lang="en-US" smtClean="0"/>
              <a:t>sistency</a:t>
            </a:r>
          </a:p>
          <a:p>
            <a:pPr>
              <a:lnSpc>
                <a:spcPts val="2700"/>
              </a:lnSpc>
            </a:pPr>
            <a:r>
              <a:rPr lang="en-US" smtClean="0"/>
              <a:t>Trust</a:t>
            </a:r>
          </a:p>
          <a:p>
            <a:pPr>
              <a:lnSpc>
                <a:spcPts val="2700"/>
              </a:lnSpc>
            </a:pPr>
            <a:r>
              <a:rPr lang="en-US" smtClean="0"/>
              <a:t>Greatness</a:t>
            </a:r>
          </a:p>
          <a:p>
            <a:pPr>
              <a:lnSpc>
                <a:spcPts val="2700"/>
              </a:lnSpc>
            </a:pPr>
            <a:r>
              <a:rPr lang="en-US" smtClean="0"/>
              <a:t>Advancement</a:t>
            </a:r>
          </a:p>
          <a:p>
            <a:pPr>
              <a:lnSpc>
                <a:spcPts val="2700"/>
              </a:lnSpc>
            </a:pPr>
            <a:endParaRPr lang="en-US" sz="2800" b="1" smtClean="0"/>
          </a:p>
          <a:p>
            <a:pPr>
              <a:lnSpc>
                <a:spcPts val="2700"/>
              </a:lnSpc>
            </a:pPr>
            <a:r>
              <a:rPr lang="en-US" sz="2800" b="1" smtClean="0"/>
              <a:t>Vision:</a:t>
            </a:r>
          </a:p>
          <a:p>
            <a:pPr>
              <a:lnSpc>
                <a:spcPts val="2700"/>
              </a:lnSpc>
            </a:pPr>
            <a:r>
              <a:rPr lang="en-US" smtClean="0"/>
              <a:t>Foundry expertise at highest level</a:t>
            </a:r>
          </a:p>
          <a:p>
            <a:pPr>
              <a:lnSpc>
                <a:spcPts val="2700"/>
              </a:lnSpc>
            </a:pPr>
            <a:r>
              <a:rPr lang="en-US" smtClean="0"/>
              <a:t>Service - complex service for </a:t>
            </a:r>
            <a:r>
              <a:rPr lang="en-US" b="1" smtClean="0"/>
              <a:t>y</a:t>
            </a:r>
            <a:r>
              <a:rPr lang="en-US" smtClean="0"/>
              <a:t>ou</a:t>
            </a:r>
          </a:p>
          <a:p>
            <a:pPr>
              <a:lnSpc>
                <a:spcPts val="2700"/>
              </a:lnSpc>
            </a:pPr>
            <a:r>
              <a:rPr lang="en-US" smtClean="0"/>
              <a:t>Solutions - proper solutions for </a:t>
            </a:r>
            <a:r>
              <a:rPr lang="en-US" b="1" smtClean="0"/>
              <a:t>y</a:t>
            </a:r>
            <a:r>
              <a:rPr lang="en-US" smtClean="0"/>
              <a:t>ou</a:t>
            </a:r>
          </a:p>
          <a:p>
            <a:pPr>
              <a:lnSpc>
                <a:spcPts val="2700"/>
              </a:lnSpc>
            </a:pPr>
            <a:r>
              <a:rPr lang="en-US" smtClean="0"/>
              <a:t>Profit and higher level of company culture as well</a:t>
            </a:r>
          </a:p>
          <a:p>
            <a:pPr>
              <a:lnSpc>
                <a:spcPts val="2700"/>
              </a:lnSpc>
            </a:pPr>
            <a:r>
              <a:rPr lang="en-US" smtClean="0"/>
              <a:t>Creation of excellence	</a:t>
            </a:r>
            <a:endParaRPr lang="en-US" b="1"/>
          </a:p>
        </p:txBody>
      </p:sp>
      <p:sp>
        <p:nvSpPr>
          <p:cNvPr id="36" name="Šesťuholník 35"/>
          <p:cNvSpPr/>
          <p:nvPr/>
        </p:nvSpPr>
        <p:spPr>
          <a:xfrm>
            <a:off x="5786446" y="3898691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2" name="Šesťuholník 41"/>
          <p:cNvSpPr/>
          <p:nvPr/>
        </p:nvSpPr>
        <p:spPr>
          <a:xfrm>
            <a:off x="6693824" y="3353227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3" name="Obdĺžnik 42"/>
          <p:cNvSpPr/>
          <p:nvPr/>
        </p:nvSpPr>
        <p:spPr>
          <a:xfrm>
            <a:off x="5844716" y="4255881"/>
            <a:ext cx="1026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Delegate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4" name="Šesťuholník 43"/>
          <p:cNvSpPr/>
          <p:nvPr/>
        </p:nvSpPr>
        <p:spPr>
          <a:xfrm>
            <a:off x="390410" y="5024850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5" name="Obdĺžnik 44"/>
          <p:cNvSpPr/>
          <p:nvPr/>
        </p:nvSpPr>
        <p:spPr>
          <a:xfrm>
            <a:off x="452133" y="5387582"/>
            <a:ext cx="1025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Dent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Šesťuholník 45"/>
          <p:cNvSpPr/>
          <p:nvPr/>
        </p:nvSpPr>
        <p:spPr>
          <a:xfrm>
            <a:off x="1297501" y="4474142"/>
            <a:ext cx="1144800" cy="10728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7" name="Obdĺžnik 46"/>
          <p:cNvSpPr/>
          <p:nvPr/>
        </p:nvSpPr>
        <p:spPr>
          <a:xfrm>
            <a:off x="1253255" y="4823394"/>
            <a:ext cx="120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Contribute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8" name="Šesťuholník 47"/>
          <p:cNvSpPr/>
          <p:nvPr/>
        </p:nvSpPr>
        <p:spPr>
          <a:xfrm>
            <a:off x="394072" y="2799573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9" name="Obdĺžnik 48"/>
          <p:cNvSpPr/>
          <p:nvPr/>
        </p:nvSpPr>
        <p:spPr>
          <a:xfrm>
            <a:off x="401048" y="3160812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Detail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0" name="Šesťuholník 49"/>
          <p:cNvSpPr/>
          <p:nvPr/>
        </p:nvSpPr>
        <p:spPr>
          <a:xfrm>
            <a:off x="1299677" y="2247285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1" name="Obdĺžnik 50"/>
          <p:cNvSpPr/>
          <p:nvPr/>
        </p:nvSpPr>
        <p:spPr>
          <a:xfrm>
            <a:off x="1269570" y="2597060"/>
            <a:ext cx="122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Conclusion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2" name="Šesťuholník 51"/>
          <p:cNvSpPr/>
          <p:nvPr/>
        </p:nvSpPr>
        <p:spPr>
          <a:xfrm>
            <a:off x="1298990" y="3360755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3" name="Obdĺžnik 52"/>
          <p:cNvSpPr/>
          <p:nvPr/>
        </p:nvSpPr>
        <p:spPr>
          <a:xfrm>
            <a:off x="1284060" y="3681888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Deduction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4" name="Šesťuholník 53"/>
          <p:cNvSpPr/>
          <p:nvPr/>
        </p:nvSpPr>
        <p:spPr>
          <a:xfrm>
            <a:off x="2205507" y="3920217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5" name="Obdĺžnik 54"/>
          <p:cNvSpPr/>
          <p:nvPr/>
        </p:nvSpPr>
        <p:spPr>
          <a:xfrm>
            <a:off x="2149576" y="4270238"/>
            <a:ext cx="127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Continuous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6" name="Šesťuholník 55"/>
          <p:cNvSpPr/>
          <p:nvPr/>
        </p:nvSpPr>
        <p:spPr>
          <a:xfrm>
            <a:off x="404902" y="570622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7" name="Obdĺžnik 56"/>
          <p:cNvSpPr/>
          <p:nvPr/>
        </p:nvSpPr>
        <p:spPr>
          <a:xfrm>
            <a:off x="384868" y="927812"/>
            <a:ext cx="1201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Determine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8" name="Šesťuholník 57"/>
          <p:cNvSpPr/>
          <p:nvPr/>
        </p:nvSpPr>
        <p:spPr>
          <a:xfrm>
            <a:off x="1313914" y="19516"/>
            <a:ext cx="11304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9" name="Obdĺžnik 58"/>
          <p:cNvSpPr/>
          <p:nvPr/>
        </p:nvSpPr>
        <p:spPr>
          <a:xfrm>
            <a:off x="1421719" y="355120"/>
            <a:ext cx="88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Control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0" name="Šesťuholník 59"/>
          <p:cNvSpPr/>
          <p:nvPr/>
        </p:nvSpPr>
        <p:spPr>
          <a:xfrm>
            <a:off x="2201313" y="581548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1" name="Obdĺžnik 60"/>
          <p:cNvSpPr/>
          <p:nvPr/>
        </p:nvSpPr>
        <p:spPr>
          <a:xfrm>
            <a:off x="2312743" y="924188"/>
            <a:ext cx="89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Destiny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2" name="Šesťuholník 61"/>
          <p:cNvSpPr/>
          <p:nvPr/>
        </p:nvSpPr>
        <p:spPr>
          <a:xfrm>
            <a:off x="3101867" y="29260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3" name="Obdĺžnik 62"/>
          <p:cNvSpPr/>
          <p:nvPr/>
        </p:nvSpPr>
        <p:spPr>
          <a:xfrm>
            <a:off x="3050306" y="363882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Concencus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1" name="Obdĺžnik 40"/>
          <p:cNvSpPr/>
          <p:nvPr/>
        </p:nvSpPr>
        <p:spPr>
          <a:xfrm>
            <a:off x="6614519" y="3708047"/>
            <a:ext cx="130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Consolidate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4" name="Šesťuholník 63"/>
          <p:cNvSpPr/>
          <p:nvPr/>
        </p:nvSpPr>
        <p:spPr>
          <a:xfrm>
            <a:off x="6685880" y="4465442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5" name="Šesťuholník 64"/>
          <p:cNvSpPr/>
          <p:nvPr/>
        </p:nvSpPr>
        <p:spPr>
          <a:xfrm>
            <a:off x="7593258" y="3914436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6" name="Obdĺžnik 65"/>
          <p:cNvSpPr/>
          <p:nvPr/>
        </p:nvSpPr>
        <p:spPr>
          <a:xfrm>
            <a:off x="6873806" y="4817090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Depict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7" name="Obdĺžnik 66"/>
          <p:cNvSpPr/>
          <p:nvPr/>
        </p:nvSpPr>
        <p:spPr>
          <a:xfrm>
            <a:off x="7658866" y="4269256"/>
            <a:ext cx="1021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Consider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8" name="Šesťuholník 67"/>
          <p:cNvSpPr/>
          <p:nvPr/>
        </p:nvSpPr>
        <p:spPr>
          <a:xfrm>
            <a:off x="6697834" y="2238007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9" name="Šesťuholník 68"/>
          <p:cNvSpPr/>
          <p:nvPr/>
        </p:nvSpPr>
        <p:spPr>
          <a:xfrm>
            <a:off x="7610754" y="1703627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0" name="Obdĺžnik 69"/>
          <p:cNvSpPr/>
          <p:nvPr/>
        </p:nvSpPr>
        <p:spPr>
          <a:xfrm>
            <a:off x="6735632" y="2595197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Dexterity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1" name="Obdĺžnik 70"/>
          <p:cNvSpPr/>
          <p:nvPr/>
        </p:nvSpPr>
        <p:spPr>
          <a:xfrm>
            <a:off x="7657054" y="2047363"/>
            <a:ext cx="103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Concrete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2" name="Šesťuholník 71"/>
          <p:cNvSpPr/>
          <p:nvPr/>
        </p:nvSpPr>
        <p:spPr>
          <a:xfrm>
            <a:off x="4888715" y="3341047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3" name="Šesťuholník 72"/>
          <p:cNvSpPr/>
          <p:nvPr/>
        </p:nvSpPr>
        <p:spPr>
          <a:xfrm>
            <a:off x="5792110" y="2793373"/>
            <a:ext cx="1144800" cy="10728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4" name="Obdĺžnik 73"/>
          <p:cNvSpPr/>
          <p:nvPr/>
        </p:nvSpPr>
        <p:spPr>
          <a:xfrm>
            <a:off x="4881565" y="3695702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Definition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5" name="Obdĺžnik 74"/>
          <p:cNvSpPr/>
          <p:nvPr/>
        </p:nvSpPr>
        <p:spPr>
          <a:xfrm>
            <a:off x="5875914" y="3000372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Concen-tration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6" name="Šesťuholník 75"/>
          <p:cNvSpPr/>
          <p:nvPr/>
        </p:nvSpPr>
        <p:spPr>
          <a:xfrm>
            <a:off x="5816267" y="574700"/>
            <a:ext cx="11376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7" name="Šesťuholník 76"/>
          <p:cNvSpPr/>
          <p:nvPr/>
        </p:nvSpPr>
        <p:spPr>
          <a:xfrm>
            <a:off x="6718035" y="21921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8" name="Obdĺžnik 77"/>
          <p:cNvSpPr/>
          <p:nvPr/>
        </p:nvSpPr>
        <p:spPr>
          <a:xfrm>
            <a:off x="5984935" y="918242"/>
            <a:ext cx="813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Detect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9" name="Obdĺžnik 78"/>
          <p:cNvSpPr/>
          <p:nvPr/>
        </p:nvSpPr>
        <p:spPr>
          <a:xfrm>
            <a:off x="6652378" y="369917"/>
            <a:ext cx="1277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Construction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0" name="Šesťuholník 79"/>
          <p:cNvSpPr/>
          <p:nvPr/>
        </p:nvSpPr>
        <p:spPr>
          <a:xfrm>
            <a:off x="4006099" y="585913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1" name="Šesťuholník 80"/>
          <p:cNvSpPr/>
          <p:nvPr/>
        </p:nvSpPr>
        <p:spPr>
          <a:xfrm>
            <a:off x="4906162" y="29297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2" name="Obdĺžnik 81"/>
          <p:cNvSpPr/>
          <p:nvPr/>
        </p:nvSpPr>
        <p:spPr>
          <a:xfrm>
            <a:off x="4139433" y="930669"/>
            <a:ext cx="868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Delight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3" name="Obdĺžnik 82"/>
          <p:cNvSpPr/>
          <p:nvPr/>
        </p:nvSpPr>
        <p:spPr>
          <a:xfrm>
            <a:off x="5012211" y="382835"/>
            <a:ext cx="9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Context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4" name="Šesťuholník 83"/>
          <p:cNvSpPr/>
          <p:nvPr/>
        </p:nvSpPr>
        <p:spPr>
          <a:xfrm>
            <a:off x="1294900" y="5579352"/>
            <a:ext cx="11376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5" name="Šesťuholník 84"/>
          <p:cNvSpPr/>
          <p:nvPr/>
        </p:nvSpPr>
        <p:spPr>
          <a:xfrm>
            <a:off x="2196668" y="5033888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6" name="Obdĺžnik 85"/>
          <p:cNvSpPr/>
          <p:nvPr/>
        </p:nvSpPr>
        <p:spPr>
          <a:xfrm>
            <a:off x="1339522" y="5936542"/>
            <a:ext cx="1063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Depth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7" name="Obdĺžnik 86"/>
          <p:cNvSpPr/>
          <p:nvPr/>
        </p:nvSpPr>
        <p:spPr>
          <a:xfrm>
            <a:off x="2272673" y="5384448"/>
            <a:ext cx="100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Conquer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8" name="Šesťuholník 87"/>
          <p:cNvSpPr/>
          <p:nvPr/>
        </p:nvSpPr>
        <p:spPr>
          <a:xfrm>
            <a:off x="397784" y="1685825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9" name="Šesťuholník 88"/>
          <p:cNvSpPr/>
          <p:nvPr/>
        </p:nvSpPr>
        <p:spPr>
          <a:xfrm>
            <a:off x="1308999" y="1133046"/>
            <a:ext cx="1130400" cy="10836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0" name="Obdĺžnik 89"/>
          <p:cNvSpPr/>
          <p:nvPr/>
        </p:nvSpPr>
        <p:spPr>
          <a:xfrm>
            <a:off x="467206" y="2042254"/>
            <a:ext cx="1032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Defect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1" name="Obdĺžnik 90"/>
          <p:cNvSpPr/>
          <p:nvPr/>
        </p:nvSpPr>
        <p:spPr>
          <a:xfrm>
            <a:off x="1237009" y="1492201"/>
            <a:ext cx="127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Conception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2" name="Šesťuholník 91"/>
          <p:cNvSpPr/>
          <p:nvPr/>
        </p:nvSpPr>
        <p:spPr>
          <a:xfrm>
            <a:off x="6713367" y="1137116"/>
            <a:ext cx="1144800" cy="10692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3" name="Šesťuholník 92"/>
          <p:cNvSpPr/>
          <p:nvPr/>
        </p:nvSpPr>
        <p:spPr>
          <a:xfrm>
            <a:off x="7626355" y="586110"/>
            <a:ext cx="1144800" cy="1080000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4" name="Obdĺžnik 93"/>
          <p:cNvSpPr/>
          <p:nvPr/>
        </p:nvSpPr>
        <p:spPr>
          <a:xfrm>
            <a:off x="6846560" y="1481449"/>
            <a:ext cx="87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Debate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5" name="Obdĺžnik 94"/>
          <p:cNvSpPr/>
          <p:nvPr/>
        </p:nvSpPr>
        <p:spPr>
          <a:xfrm>
            <a:off x="7715901" y="940930"/>
            <a:ext cx="95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Confirm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1768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dirty="0" smtClean="0"/>
              <a:t>Děkuji za pozornost</a:t>
            </a:r>
            <a:endParaRPr lang="sk-SK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2399936" cy="74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8125" t="43750" r="37500" b="21527"/>
          <a:stretch>
            <a:fillRect/>
          </a:stretch>
        </p:blipFill>
        <p:spPr bwMode="auto">
          <a:xfrm>
            <a:off x="1357290" y="2143116"/>
            <a:ext cx="62865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357166"/>
            <a:ext cx="8786841" cy="595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NABÍDKA</a:t>
            </a:r>
          </a:p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řídící procesy slévárny včetně firemní kultury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procesní audit napříč společností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projektový management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metody pro systematické řešení problémů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slévárenská akademie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expertní činnost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materiálové expertízy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metalurgická optimalizace prostřednictvím termické analýzy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optimalizace vtokových soustav včetně počítačové simulace slévárenských procesů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optimalizace nářadí včetně volby materiálu forem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analýzy slévárenských vad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automatizace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průmysl 4.0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štíhlá výroba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testování kompetencí zaměstnanců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zprostředkování kontaktů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ázok 2" descr="vtip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928662" y="1285860"/>
            <a:ext cx="7786742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46094" t="29167" r="27343" b="20833"/>
          <a:stretch>
            <a:fillRect/>
          </a:stretch>
        </p:blipFill>
        <p:spPr bwMode="auto">
          <a:xfrm>
            <a:off x="2428860" y="1571612"/>
            <a:ext cx="48577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642910" y="605363"/>
            <a:ext cx="8286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Co takhle </a:t>
            </a:r>
            <a:r>
              <a:rPr lang="cs-CZ" sz="2000" i="1" dirty="0" smtClean="0"/>
              <a:t>live management</a:t>
            </a:r>
            <a:r>
              <a:rPr lang="cs-CZ" sz="2000" dirty="0" smtClean="0"/>
              <a:t>? Tj. jak dokážeme rozlišovat mezi důležitým a méně důležitým a podle toho se rozhodnout, čemu věnujeme svůj čas, pozornost a energii? </a:t>
            </a:r>
          </a:p>
          <a:p>
            <a:endParaRPr lang="sk-SK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3471855" y="2305042"/>
            <a:ext cx="1494000" cy="1428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 rot="16200000">
            <a:off x="2870139" y="2467146"/>
            <a:ext cx="82760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 smtClean="0"/>
              <a:t>DŮLEŽITÉ</a:t>
            </a:r>
            <a:endParaRPr lang="sk-SK" sz="1600" dirty="0"/>
          </a:p>
        </p:txBody>
      </p:sp>
      <p:sp>
        <p:nvSpPr>
          <p:cNvPr id="7" name="BlokTextu 6"/>
          <p:cNvSpPr txBox="1"/>
          <p:nvPr/>
        </p:nvSpPr>
        <p:spPr>
          <a:xfrm rot="16200000">
            <a:off x="2745392" y="4612669"/>
            <a:ext cx="10419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 smtClean="0"/>
              <a:t>NEDŮLEŽITÉ</a:t>
            </a:r>
            <a:endParaRPr lang="sk-SK" sz="1600" dirty="0"/>
          </a:p>
        </p:txBody>
      </p:sp>
      <p:sp>
        <p:nvSpPr>
          <p:cNvPr id="8" name="BlokTextu 7"/>
          <p:cNvSpPr txBox="1"/>
          <p:nvPr/>
        </p:nvSpPr>
        <p:spPr>
          <a:xfrm>
            <a:off x="3390892" y="5253050"/>
            <a:ext cx="93363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 smtClean="0"/>
              <a:t>NALÉHAVÉ</a:t>
            </a:r>
            <a:endParaRPr lang="sk-SK" sz="1600" dirty="0"/>
          </a:p>
        </p:txBody>
      </p:sp>
      <p:sp>
        <p:nvSpPr>
          <p:cNvPr id="9" name="BlokTextu 8"/>
          <p:cNvSpPr txBox="1"/>
          <p:nvPr/>
        </p:nvSpPr>
        <p:spPr>
          <a:xfrm>
            <a:off x="5362580" y="5248288"/>
            <a:ext cx="114300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 smtClean="0"/>
              <a:t>NENALÉHAVÉ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28662" y="2857496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prof. </a:t>
            </a:r>
            <a:r>
              <a:rPr lang="cs-CZ" sz="2000" dirty="0" err="1" smtClean="0"/>
              <a:t>Košturiak</a:t>
            </a:r>
            <a:r>
              <a:rPr lang="cs-CZ" sz="2000" dirty="0" smtClean="0"/>
              <a:t> ve svém blogu „Šetřením ještě nikdo nezbohatl“ </a:t>
            </a:r>
            <a:r>
              <a:rPr lang="en-US" sz="2000" dirty="0" smtClean="0"/>
              <a:t>[15]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sk-SK" sz="2000" b="1" dirty="0" smtClean="0"/>
              <a:t>„Prežitie závisí od spolupráce, adaptability, inovácií a učenia,</a:t>
            </a:r>
          </a:p>
          <a:p>
            <a:r>
              <a:rPr lang="sk-SK" sz="2000" b="1" dirty="0" smtClean="0"/>
              <a:t>nie od znižovania nákladov</a:t>
            </a:r>
            <a:r>
              <a:rPr lang="sk-SK" sz="2000" dirty="0" smtClean="0"/>
              <a:t>.“</a:t>
            </a:r>
          </a:p>
          <a:p>
            <a:endParaRPr lang="sk-SK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s://www.ipaslovakia.sk/files/9475-pod-tymto-plagatom-sa-rad-fotografuje-majitel-firmy-gevorkyan?img_w=5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54292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285720" y="42860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Strategické plánování</a:t>
            </a:r>
          </a:p>
          <a:p>
            <a:endParaRPr lang="sk-SK" sz="2800" dirty="0"/>
          </a:p>
        </p:txBody>
      </p:sp>
      <p:sp>
        <p:nvSpPr>
          <p:cNvPr id="4" name="Obdĺžnik 3"/>
          <p:cNvSpPr/>
          <p:nvPr/>
        </p:nvSpPr>
        <p:spPr>
          <a:xfrm>
            <a:off x="642910" y="1928802"/>
            <a:ext cx="671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Nabízím klíčovou strategii firmy – na všechno se ptejte </a:t>
            </a:r>
            <a:r>
              <a:rPr lang="cs-CZ" sz="2000" b="1" dirty="0" smtClean="0"/>
              <a:t>3x proč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Firemní strategie - dokument na 2 a 5 let </a:t>
            </a:r>
          </a:p>
          <a:p>
            <a:pPr>
              <a:tabLst>
                <a:tab pos="1339850" algn="l"/>
              </a:tabLst>
            </a:pPr>
            <a:r>
              <a:rPr lang="cs-CZ" sz="2000" dirty="0" smtClean="0"/>
              <a:t>Obsahuje:	- vizi</a:t>
            </a:r>
          </a:p>
          <a:p>
            <a:pPr>
              <a:tabLst>
                <a:tab pos="1339850" algn="l"/>
              </a:tabLst>
            </a:pPr>
            <a:r>
              <a:rPr lang="cs-CZ" sz="2000" dirty="0" smtClean="0"/>
              <a:t>	- misi, příp. motto</a:t>
            </a:r>
          </a:p>
          <a:p>
            <a:pPr>
              <a:tabLst>
                <a:tab pos="1339850" algn="l"/>
              </a:tabLst>
            </a:pPr>
            <a:r>
              <a:rPr lang="cs-CZ" sz="2000" dirty="0" smtClean="0"/>
              <a:t>	- firemní hodnoty</a:t>
            </a:r>
          </a:p>
          <a:p>
            <a:pPr>
              <a:tabLst>
                <a:tab pos="1339850" algn="l"/>
              </a:tabLst>
            </a:pPr>
            <a:r>
              <a:rPr lang="cs-CZ" sz="2000" dirty="0" smtClean="0"/>
              <a:t>	- strategické cíle				</a:t>
            </a:r>
          </a:p>
          <a:p>
            <a:pPr>
              <a:tabLst>
                <a:tab pos="1339850" algn="l"/>
              </a:tabLst>
            </a:pPr>
            <a:r>
              <a:rPr lang="cs-CZ" sz="2000" dirty="0" smtClean="0"/>
              <a:t>	- taktiku pro každý jednotlivý cíl</a:t>
            </a:r>
            <a:endParaRPr lang="sk-SK" sz="2000" dirty="0"/>
          </a:p>
        </p:txBody>
      </p:sp>
      <p:sp>
        <p:nvSpPr>
          <p:cNvPr id="5" name="Ohnutá šípka 4"/>
          <p:cNvSpPr/>
          <p:nvPr/>
        </p:nvSpPr>
        <p:spPr>
          <a:xfrm flipV="1">
            <a:off x="3929058" y="4857760"/>
            <a:ext cx="928694" cy="928694"/>
          </a:xfrm>
          <a:prstGeom prst="bentArrow">
            <a:avLst>
              <a:gd name="adj1" fmla="val 13551"/>
              <a:gd name="adj2" fmla="val 25000"/>
              <a:gd name="adj3" fmla="val 25000"/>
              <a:gd name="adj4" fmla="val 44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214942" y="4786322"/>
            <a:ext cx="35719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podepsat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komunikovat/opakovaně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err="1" smtClean="0"/>
              <a:t>vizualizovat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ALE HLAVNĚ ŽÍT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2877" y="503709"/>
            <a:ext cx="864396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Oblast p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ersonální strategie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cs-CZ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 CE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cs-CZ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 CE"/>
              </a:rPr>
              <a:t>O</a:t>
            </a:r>
            <a:r>
              <a:rPr kumimoji="0" lang="cs-CZ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tázky:</a:t>
            </a:r>
            <a:endParaRPr kumimoji="0" lang="sk-SK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Jak chcete jako firma vystupovat směrem ven? To obsahuje i vyšší účely firmy a společenský či sociální rozměr.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Jak chcete přitáhnout ty správné lidi? V tomto směru je třeba uplatnit marketingové hledisko.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Co vše jste ochotní udělat pro to, abyste se stali mnohem lepšími v najímání lidí, abyste mohli expandovat?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Kde najít ideální místa (zdroje) pro hledání schopných lidí? Někdo využije škol, jiný může provozovat vlastní učňovské dílny. Každá firma to má trochu jinak, ale měla by v této oblasti tvořit.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Většinou využívají jen pracovní portály a inzerce je nekvalitní.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Jak vytvořit značku zaměstnavatele? V tom vám určitě pomůže zlepšování interního PR (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Public Relations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 – práce s veřejností), někdy označované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Employee Relations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tj. vztahy se  zaměstnanci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CE"/>
              </a:rPr>
              <a:t>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14"/>
            <a:ext cx="1708147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27669</TotalTime>
  <Words>2234</Words>
  <Application>Microsoft Office PowerPoint</Application>
  <PresentationFormat>Prezentácia na obrazovke (4:3)</PresentationFormat>
  <Paragraphs>487</Paragraphs>
  <Slides>38</Slides>
  <Notes>29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0" baseType="lpstr">
      <vt:lpstr>Motív Office</vt:lpstr>
      <vt:lpstr>Rastrový obraz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Projektové řízení</vt:lpstr>
      <vt:lpstr>Přínosy včasného řešení</vt:lpstr>
      <vt:lpstr>Mistrovská mapa</vt:lpstr>
      <vt:lpstr>Hodnotící zápis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Marko</dc:creator>
  <cp:lastModifiedBy>Marko</cp:lastModifiedBy>
  <cp:revision>115</cp:revision>
  <dcterms:created xsi:type="dcterms:W3CDTF">2017-11-24T10:08:37Z</dcterms:created>
  <dcterms:modified xsi:type="dcterms:W3CDTF">2018-03-21T19:13:42Z</dcterms:modified>
</cp:coreProperties>
</file>