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59" r:id="rId4"/>
    <p:sldId id="260" r:id="rId5"/>
    <p:sldId id="261" r:id="rId6"/>
    <p:sldId id="257" r:id="rId7"/>
    <p:sldId id="262" r:id="rId8"/>
    <p:sldId id="265" r:id="rId9"/>
    <p:sldId id="263" r:id="rId10"/>
    <p:sldId id="266" r:id="rId11"/>
    <p:sldId id="268" r:id="rId12"/>
    <p:sldId id="264" r:id="rId13"/>
    <p:sldId id="269" r:id="rId14"/>
    <p:sldId id="258"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34" autoAdjust="0"/>
  </p:normalViewPr>
  <p:slideViewPr>
    <p:cSldViewPr>
      <p:cViewPr varScale="1">
        <p:scale>
          <a:sx n="75" d="100"/>
          <a:sy n="75"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B7FC5-FB8F-452C-9760-54BA6F70AE5D}" type="datetimeFigureOut">
              <a:rPr lang="sk-SK" smtClean="0"/>
              <a:pPr/>
              <a:t>21. 6. 2018</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0E5-6D8E-4F5F-8E8C-A98F052D0D3A}"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Dobrý den, dnes máme příležitost se seznámit</a:t>
            </a:r>
            <a:r>
              <a:rPr lang="cs-CZ" baseline="0" dirty="0"/>
              <a:t> s knihou, která byla vydána v r. 2017 a silně kontrastuje s názory lidí jako je bývalý úspěšný manažer </a:t>
            </a:r>
            <a:r>
              <a:rPr lang="cs-CZ" baseline="0" dirty="0" err="1"/>
              <a:t>Microsoftu</a:t>
            </a:r>
            <a:r>
              <a:rPr lang="cs-CZ" baseline="0" dirty="0"/>
              <a:t> p. </a:t>
            </a:r>
            <a:r>
              <a:rPr lang="cs-CZ" baseline="0" dirty="0" err="1"/>
              <a:t>Mühlfeit</a:t>
            </a:r>
            <a:r>
              <a:rPr lang="cs-CZ" baseline="0" dirty="0"/>
              <a:t>. Ten totiž tvrdí, že lidé se v zásadě nemění a je potřeba rozvíjet jejich silné stránky a dobré týmy stavět tak, že silné stránky jednoho kompenzují slabé stránky druhého. Budiž, </a:t>
            </a:r>
            <a:r>
              <a:rPr lang="cs-CZ" baseline="0" dirty="0" err="1"/>
              <a:t>Mühlfeit</a:t>
            </a:r>
            <a:r>
              <a:rPr lang="cs-CZ" baseline="0" dirty="0"/>
              <a:t> s tím měl úspěch. Zde je něco, co jde dál, otevírá další obzory. Já zároveň tvrdím, že je velmi dobré znát pozadí, jak se dostat na správnou kolej, jak se na ni někteří dostali, pochopit na základě důkazů, že jde všechno, když se chce, proč sami nejsme někdy úspěšní, jak vychovávat vlastní děti, jak vést své týmy a pochopit chování lidí, kteří nám negativně ovlivňují pracovní klima nebo dokonce kariéru. Paní dr. </a:t>
            </a:r>
            <a:r>
              <a:rPr lang="cs-CZ" baseline="0" dirty="0" err="1"/>
              <a:t>Dwecková</a:t>
            </a:r>
            <a:r>
              <a:rPr lang="cs-CZ" baseline="0" dirty="0"/>
              <a:t>, autorka knihy, je psycholožka na </a:t>
            </a:r>
            <a:r>
              <a:rPr lang="cs-CZ" baseline="0" dirty="0" err="1"/>
              <a:t>Stanfordově</a:t>
            </a:r>
            <a:r>
              <a:rPr lang="cs-CZ" baseline="0" dirty="0"/>
              <a:t> univerzitě a přispívá do New York </a:t>
            </a:r>
            <a:r>
              <a:rPr lang="cs-CZ" baseline="0" dirty="0" err="1"/>
              <a:t>Times</a:t>
            </a:r>
            <a:r>
              <a:rPr lang="cs-CZ" baseline="0" dirty="0"/>
              <a:t>, Washington Post nebo Boston Globe.</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1</a:t>
            </a:fld>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Publikace věnuje 240 stránek přípravě na to, co se dozvíte o změně z fixního na růstové nastavení na 40 stránkách.</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13</a:t>
            </a:fld>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Společnost </a:t>
            </a:r>
            <a:r>
              <a:rPr lang="cs-CZ" b="1" dirty="0" err="1"/>
              <a:t>Detycon</a:t>
            </a:r>
            <a:r>
              <a:rPr lang="cs-CZ" b="1" dirty="0"/>
              <a:t> </a:t>
            </a:r>
            <a:r>
              <a:rPr lang="cs-CZ" b="1" dirty="0" err="1"/>
              <a:t>Solutions</a:t>
            </a:r>
            <a:r>
              <a:rPr lang="cs-CZ" b="1" dirty="0"/>
              <a:t> </a:t>
            </a:r>
            <a:r>
              <a:rPr lang="cs-CZ" dirty="0"/>
              <a:t>s.r.o. a Dr. </a:t>
            </a:r>
            <a:r>
              <a:rPr lang="cs-CZ" dirty="0" err="1"/>
              <a:t>Grzinčič</a:t>
            </a:r>
            <a:r>
              <a:rPr lang="cs-CZ" dirty="0"/>
              <a:t> jsou Vám</a:t>
            </a:r>
            <a:r>
              <a:rPr lang="cs-CZ" baseline="0" dirty="0"/>
              <a:t> od 1.6.2018 k dispozici na cestě k excelentnosti. Kontakt na mne: </a:t>
            </a:r>
            <a:r>
              <a:rPr lang="cs-CZ" baseline="0" dirty="0" err="1"/>
              <a:t>mgrzincic</a:t>
            </a:r>
            <a:r>
              <a:rPr lang="cs-CZ" baseline="0" dirty="0"/>
              <a:t>@</a:t>
            </a:r>
            <a:r>
              <a:rPr lang="cs-CZ" baseline="0" dirty="0" err="1"/>
              <a:t>yahoo.de</a:t>
            </a:r>
            <a:r>
              <a:rPr lang="cs-CZ" baseline="0"/>
              <a:t> nebo tel.: 739 956716</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14</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Video. Mně osobně obsah knihy zasadil</a:t>
            </a:r>
            <a:r>
              <a:rPr lang="cs-CZ" baseline="0" dirty="0"/>
              <a:t> kolečko do soukolí…</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2</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Základní mise knihy.</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3</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Na jedné straně fakt, ale čím to je? Jen si to představte, geny a prostředí nejenže</a:t>
            </a:r>
            <a:r>
              <a:rPr lang="cs-CZ" baseline="0" dirty="0"/>
              <a:t> během našeho vývoje spolupracují, ale geny dokonce se správnému fungování vyžadují informace z daného prostředí (podle předního neurologa Gilberta </a:t>
            </a:r>
            <a:r>
              <a:rPr lang="cs-CZ" baseline="0" dirty="0" err="1"/>
              <a:t>Gottlieba</a:t>
            </a:r>
            <a:r>
              <a:rPr lang="cs-CZ" baseline="0" dirty="0"/>
              <a:t>) .</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4</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Tato knížka je zřejmě první, která skutečně vysvětluje PROČ.</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5</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Když na sobě budu makat, tak mi v 16, 25 a 35 změří rostoucí IQ.</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6</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kumimoji="0" lang="cs-CZ" sz="1200" b="0" i="0" u="none" strike="noStrike" kern="1200" cap="none" spc="0" normalizeH="0" noProof="0" dirty="0">
                <a:ln>
                  <a:noFill/>
                </a:ln>
                <a:solidFill>
                  <a:schemeClr val="tx1"/>
                </a:solidFill>
                <a:effectLst/>
                <a:uLnTx/>
                <a:uFillTx/>
                <a:latin typeface="+mn-lt"/>
                <a:ea typeface="+mn-ea"/>
                <a:cs typeface="+mn-cs"/>
              </a:rPr>
              <a:t>„Cílevědomá aktivita“, fajn. Takže je to o poznání, které schopnosti</a:t>
            </a:r>
            <a:r>
              <a:rPr kumimoji="0" lang="cs-CZ" sz="1200" b="0" i="0" u="none" strike="noStrike" kern="1200" cap="none" spc="0" normalizeH="0" baseline="0" noProof="0" dirty="0">
                <a:ln>
                  <a:noFill/>
                </a:ln>
                <a:solidFill>
                  <a:schemeClr val="tx1"/>
                </a:solidFill>
                <a:effectLst/>
                <a:uLnTx/>
                <a:uFillTx/>
                <a:latin typeface="+mn-lt"/>
                <a:ea typeface="+mn-ea"/>
                <a:cs typeface="+mn-cs"/>
              </a:rPr>
              <a:t> jsou zapotřebí – takové lidi najímejme a pak firmu vést tak, že každý jednotlivec zcela přesně, cíleně, metodicky na sobě pracuje.</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7</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A teď si řekněme,</a:t>
            </a:r>
            <a:r>
              <a:rPr lang="cs-CZ" baseline="0" dirty="0"/>
              <a:t> kolik máte zaměstnanců z kategorie nepoučitelní. Máte učenlivého jednatele, CEO?</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8</a:t>
            </a:fld>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dirty="0"/>
              <a:t>Tohle je tolik že života…</a:t>
            </a:r>
            <a:endParaRPr lang="sk-SK" dirty="0"/>
          </a:p>
        </p:txBody>
      </p:sp>
      <p:sp>
        <p:nvSpPr>
          <p:cNvPr id="4" name="Zástupný symbol čísla snímky 3"/>
          <p:cNvSpPr>
            <a:spLocks noGrp="1"/>
          </p:cNvSpPr>
          <p:nvPr>
            <p:ph type="sldNum" sz="quarter" idx="10"/>
          </p:nvPr>
        </p:nvSpPr>
        <p:spPr/>
        <p:txBody>
          <a:bodyPr/>
          <a:lstStyle/>
          <a:p>
            <a:fld id="{D16690E5-6D8E-4F5F-8E8C-A98F052D0D3A}" type="slidenum">
              <a:rPr lang="sk-SK" smtClean="0"/>
              <a:pPr/>
              <a:t>12</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B947B3C9-F0A0-4751-816F-F18E8633BFE5}" type="datetime1">
              <a:rPr lang="sk-SK" smtClean="0"/>
              <a:pPr/>
              <a:t>21. 6. 2018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1BFB5DD6-8F5F-476C-933F-A420247B0CD3}" type="datetime1">
              <a:rPr lang="sk-SK" smtClean="0"/>
              <a:pPr/>
              <a:t>21. 6. 2018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DBF4652A-6B5C-498C-A134-FB9EA928A635}" type="datetime1">
              <a:rPr lang="sk-SK" smtClean="0"/>
              <a:pPr/>
              <a:t>21. 6. 2018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69FEC916-822D-4C3A-937C-1E0FF1C79E8F}" type="datetime1">
              <a:rPr lang="sk-SK" smtClean="0"/>
              <a:pPr/>
              <a:t>21. 6. 2018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328AE18E-264E-4F7F-884D-6D5995002129}" type="datetime1">
              <a:rPr lang="sk-SK" smtClean="0"/>
              <a:pPr/>
              <a:t>21. 6. 2018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95B1B948-2A5A-4743-8BA8-A029CF39BA48}" type="datetime1">
              <a:rPr lang="sk-SK" smtClean="0"/>
              <a:pPr/>
              <a:t>21. 6. 2018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B727293C-39F6-4D80-BCB4-928A1D30D4C8}" type="datetime1">
              <a:rPr lang="sk-SK" smtClean="0"/>
              <a:pPr/>
              <a:t>21. 6. 2018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91CDF9F6-6999-4820-B5BD-D142BD5F8D6F}" type="datetime1">
              <a:rPr lang="sk-SK" smtClean="0"/>
              <a:pPr/>
              <a:t>21. 6. 2018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4141E0FF-BC2C-485F-ADDD-936984743B1D}" type="datetime1">
              <a:rPr lang="sk-SK" smtClean="0"/>
              <a:pPr/>
              <a:t>21. 6. 2018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5304C042-4051-4058-B44C-01EEED8BBE20}" type="datetime1">
              <a:rPr lang="sk-SK" smtClean="0"/>
              <a:pPr/>
              <a:t>21. 6. 2018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467AA02C-0DD9-4D47-9A35-E787618F00E5}" type="datetime1">
              <a:rPr lang="sk-SK" smtClean="0"/>
              <a:pPr/>
              <a:t>21. 6. 2018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FD7B5D4-6FA0-4DC9-A877-809BFA96226D}"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BCD56-6916-4240-B293-DDE3C88D25E5}" type="datetime1">
              <a:rPr lang="sk-SK" smtClean="0"/>
              <a:pPr/>
              <a:t>21. 6. 2018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B5D4-6FA0-4DC9-A877-809BFA96226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5" name="Rectangle 1"/>
          <p:cNvSpPr>
            <a:spLocks noChangeArrowheads="1"/>
          </p:cNvSpPr>
          <p:nvPr/>
        </p:nvSpPr>
        <p:spPr bwMode="auto">
          <a:xfrm>
            <a:off x="342983" y="1555514"/>
            <a:ext cx="880101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Dwecková</a:t>
            </a:r>
            <a:r>
              <a:rPr kumimoji="0" lang="cs-CZ" sz="3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C.: Nastavení</a:t>
            </a:r>
            <a:r>
              <a:rPr kumimoji="0" lang="cs-CZ" sz="3200" b="1" i="0" u="none" strike="noStrike" cap="none" normalizeH="0" dirty="0">
                <a:ln>
                  <a:noFill/>
                </a:ln>
                <a:solidFill>
                  <a:schemeClr val="tx1"/>
                </a:solidFill>
                <a:effectLst/>
                <a:latin typeface="Calibri" pitchFamily="34" charset="0"/>
                <a:ea typeface="Calibri" pitchFamily="34" charset="0"/>
                <a:cs typeface="Times New Roman" pitchFamily="18" charset="0"/>
              </a:rPr>
              <a:t> mysli </a:t>
            </a:r>
            <a:r>
              <a:rPr kumimoji="0" lang="cs-CZ" sz="3200" i="0" u="none" strike="noStrike" cap="none" normalizeH="0" dirty="0">
                <a:ln>
                  <a:noFill/>
                </a:ln>
                <a:solidFill>
                  <a:schemeClr val="tx1"/>
                </a:solidFill>
                <a:effectLst/>
                <a:latin typeface="Calibri" pitchFamily="34" charset="0"/>
                <a:ea typeface="Calibri" pitchFamily="34" charset="0"/>
                <a:cs typeface="Times New Roman" pitchFamily="18" charset="0"/>
              </a:rPr>
              <a:t>– Nová psychologie úspěchu aneb naučte se využít svůj potenciál. Brno, Jan </a:t>
            </a:r>
            <a:r>
              <a:rPr kumimoji="0" lang="cs-CZ" sz="3200" i="0" u="none" strike="noStrike" cap="none" normalizeH="0" dirty="0" err="1">
                <a:ln>
                  <a:noFill/>
                </a:ln>
                <a:solidFill>
                  <a:schemeClr val="tx1"/>
                </a:solidFill>
                <a:effectLst/>
                <a:latin typeface="Calibri" pitchFamily="34" charset="0"/>
                <a:ea typeface="Calibri" pitchFamily="34" charset="0"/>
                <a:cs typeface="Times New Roman" pitchFamily="18" charset="0"/>
              </a:rPr>
              <a:t>Melvil</a:t>
            </a:r>
            <a:r>
              <a:rPr kumimoji="0" lang="cs-CZ" sz="320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cs-CZ" sz="3200" i="0" u="none" strike="noStrike" cap="none" normalizeH="0" dirty="0" err="1">
                <a:ln>
                  <a:noFill/>
                </a:ln>
                <a:solidFill>
                  <a:schemeClr val="tx1"/>
                </a:solidFill>
                <a:effectLst/>
                <a:latin typeface="Calibri" pitchFamily="34" charset="0"/>
                <a:ea typeface="Calibri" pitchFamily="34" charset="0"/>
                <a:cs typeface="Times New Roman" pitchFamily="18" charset="0"/>
              </a:rPr>
              <a:t>Publishing</a:t>
            </a:r>
            <a:r>
              <a:rPr kumimoji="0" lang="cs-CZ" sz="3200" i="0" u="none" strike="noStrike" cap="none" normalizeH="0" dirty="0">
                <a:ln>
                  <a:noFill/>
                </a:ln>
                <a:solidFill>
                  <a:schemeClr val="tx1"/>
                </a:solidFill>
                <a:effectLst/>
                <a:latin typeface="Calibri" pitchFamily="34" charset="0"/>
                <a:ea typeface="Calibri" pitchFamily="34" charset="0"/>
                <a:cs typeface="Times New Roman" pitchFamily="18" charset="0"/>
              </a:rPr>
              <a:t>, 2017, 320 s.</a:t>
            </a:r>
            <a:endParaRPr kumimoji="0" lang="sk-SK" sz="32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Dr. </a:t>
            </a:r>
            <a:r>
              <a:rPr kumimoji="0" lang="cs-CZ" sz="28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Ing</a:t>
            </a:r>
            <a:r>
              <a:rPr kumimoji="0" lang="cs-CZ" sz="2800" b="0" i="0" u="none" strike="noStrike" cap="none" normalizeH="0" baseline="0" dirty="0">
                <a:ln>
                  <a:noFill/>
                </a:ln>
                <a:effectLst/>
                <a:latin typeface="Calibri" pitchFamily="34" charset="0"/>
                <a:ea typeface="Calibri" pitchFamily="34" charset="0"/>
                <a:cs typeface="Times New Roman" pitchFamily="18" charset="0"/>
              </a:rPr>
              <a:t>.</a:t>
            </a:r>
            <a:r>
              <a:rPr kumimoji="0" lang="cs-CZ"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Marko </a:t>
            </a:r>
            <a:r>
              <a:rPr kumimoji="0" lang="cs-CZ" sz="2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Grzinčič</a:t>
            </a:r>
            <a:endParaRPr kumimoji="0" lang="cs-CZ"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sz="2800"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sz="2800"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sz="2000" dirty="0">
                <a:latin typeface="Calibri" pitchFamily="34" charset="0"/>
                <a:cs typeface="Times New Roman" pitchFamily="18" charset="0"/>
              </a:rPr>
              <a:t>5. červen</a:t>
            </a:r>
            <a:r>
              <a:rPr kumimoji="0" lang="cs-CZ" sz="2000" b="0" i="0" u="none" strike="noStrike" cap="none" normalizeH="0" baseline="0" dirty="0">
                <a:ln>
                  <a:noFill/>
                </a:ln>
                <a:solidFill>
                  <a:schemeClr val="tx1"/>
                </a:solidFill>
                <a:effectLst/>
                <a:latin typeface="Calibri" pitchFamily="34" charset="0"/>
                <a:cs typeface="Times New Roman" pitchFamily="18" charset="0"/>
              </a:rPr>
              <a:t> 2018</a:t>
            </a:r>
            <a:endParaRPr kumimoji="0" lang="cs-CZ" sz="2000" b="0" i="0" u="none" strike="noStrike" cap="none" normalizeH="0" baseline="0" dirty="0">
              <a:ln>
                <a:noFill/>
              </a:ln>
              <a:solidFill>
                <a:schemeClr val="tx1"/>
              </a:solidFill>
              <a:effectLst/>
              <a:latin typeface="Arial" pitchFamily="34" charset="0"/>
              <a:cs typeface="Arial" pitchFamily="34" charset="0"/>
            </a:endParaRPr>
          </a:p>
        </p:txBody>
      </p:sp>
      <p:sp>
        <p:nvSpPr>
          <p:cNvPr id="6" name="Zástupný symbol čísla snímky 5"/>
          <p:cNvSpPr>
            <a:spLocks noGrp="1"/>
          </p:cNvSpPr>
          <p:nvPr>
            <p:ph type="sldNum" sz="quarter" idx="12"/>
          </p:nvPr>
        </p:nvSpPr>
        <p:spPr/>
        <p:txBody>
          <a:bodyPr/>
          <a:lstStyle/>
          <a:p>
            <a:fld id="{DFD7B5D4-6FA0-4DC9-A877-809BFA96226D}" type="slidenum">
              <a:rPr lang="sk-SK" smtClean="0"/>
              <a:pPr/>
              <a:t>1</a:t>
            </a:fld>
            <a:endParaRPr lang="sk-SK"/>
          </a:p>
        </p:txBody>
      </p:sp>
      <p:pic>
        <p:nvPicPr>
          <p:cNvPr id="1026" name="Picture 2"/>
          <p:cNvPicPr>
            <a:picLocks noChangeAspect="1" noChangeArrowheads="1"/>
          </p:cNvPicPr>
          <p:nvPr/>
        </p:nvPicPr>
        <p:blipFill>
          <a:blip r:embed="rId4"/>
          <a:srcRect l="19531" t="6249" r="68359" b="87500"/>
          <a:stretch>
            <a:fillRect/>
          </a:stretch>
        </p:blipFill>
        <p:spPr bwMode="auto">
          <a:xfrm>
            <a:off x="357158" y="142852"/>
            <a:ext cx="2214578" cy="64294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10</a:t>
            </a:fld>
            <a:endParaRPr lang="sk-SK"/>
          </a:p>
        </p:txBody>
      </p:sp>
      <p:pic>
        <p:nvPicPr>
          <p:cNvPr id="3" name="Picture 2"/>
          <p:cNvPicPr>
            <a:picLocks noChangeAspect="1" noChangeArrowheads="1"/>
          </p:cNvPicPr>
          <p:nvPr/>
        </p:nvPicPr>
        <p:blipFill>
          <a:blip r:embed="rId2"/>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500034" y="1285860"/>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a:t>Kdy se láme chleba?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Jakmile</a:t>
            </a:r>
            <a:r>
              <a:rPr kumimoji="0" lang="cs-CZ" sz="2400" b="0" i="0" u="none" strike="noStrike" kern="1200" cap="none" spc="0" normalizeH="0" noProof="0" dirty="0">
                <a:ln>
                  <a:noFill/>
                </a:ln>
                <a:solidFill>
                  <a:schemeClr val="tx1"/>
                </a:solidFill>
                <a:effectLst/>
                <a:uLnTx/>
                <a:uFillTx/>
                <a:latin typeface="+mn-lt"/>
                <a:ea typeface="+mn-ea"/>
                <a:cs typeface="+mn-cs"/>
              </a:rPr>
              <a:t> se jako děti naučíme samy sebe hodnotit.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baseline="0" dirty="0"/>
              <a:t>Již</a:t>
            </a:r>
            <a:r>
              <a:rPr lang="cs-CZ" sz="2400" dirty="0"/>
              <a:t> malé děti jsou schopny argumentovat: „Děti, které se narodí chytré, nedělají chyby.“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11</a:t>
            </a:fld>
            <a:endParaRPr lang="sk-SK"/>
          </a:p>
        </p:txBody>
      </p:sp>
      <p:pic>
        <p:nvPicPr>
          <p:cNvPr id="3" name="Picture 2"/>
          <p:cNvPicPr>
            <a:picLocks noChangeAspect="1" noChangeArrowheads="1"/>
          </p:cNvPicPr>
          <p:nvPr/>
        </p:nvPicPr>
        <p:blipFill>
          <a:blip r:embed="rId2"/>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500034" y="1285860"/>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3200" dirty="0"/>
              <a:t>Jaká je obecně společnost?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Fixně nastavená</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cs-CZ" sz="2400" dirty="0"/>
          </a:p>
          <a:p>
            <a:pPr lvl="0">
              <a:spcBef>
                <a:spcPct val="20000"/>
              </a:spcBef>
            </a:pPr>
            <a:r>
              <a:rPr lang="cs-CZ" sz="2400" dirty="0"/>
              <a:t>Protože jako společnost si vážíme přirozeného, snadného úspěchu víc než úspěchu získaného úsilím.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12</a:t>
            </a:fld>
            <a:endParaRPr lang="sk-SK"/>
          </a:p>
        </p:txBody>
      </p:sp>
      <p:pic>
        <p:nvPicPr>
          <p:cNvPr id="3"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500034" y="1285860"/>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schemeClr val="tx1"/>
                </a:solidFill>
                <a:effectLst/>
                <a:uLnTx/>
                <a:uFillTx/>
                <a:latin typeface="+mn-lt"/>
                <a:ea typeface="+mn-ea"/>
                <a:cs typeface="+mn-cs"/>
              </a:rPr>
              <a:t>Znalosti vlastních schopností</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Lidé s růstovým nastavením se domnívají, že se mohou rozvíjet – logicky přesné informace o mých současných schopnostech mne zajímají,</a:t>
            </a:r>
            <a:r>
              <a:rPr kumimoji="0" lang="cs-CZ" sz="2400" b="0" i="0" u="none" strike="noStrike" kern="1200" cap="none" spc="0" normalizeH="0" noProof="0" dirty="0">
                <a:ln>
                  <a:noFill/>
                </a:ln>
                <a:solidFill>
                  <a:schemeClr val="tx1"/>
                </a:solidFill>
                <a:effectLst/>
                <a:uLnTx/>
                <a:uFillTx/>
                <a:latin typeface="+mn-lt"/>
                <a:ea typeface="+mn-ea"/>
                <a:cs typeface="+mn-cs"/>
              </a:rPr>
              <a:t> i když mohou být nelichotivé. Potřebuji dokonce přesné informace, abych se mohl efektivně učit.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cs-CZ" sz="2400" baseline="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baseline="0" dirty="0"/>
              <a:t>U lidí s fixním nastavením jsou vnímány a podávány jen dobré a špatné zprávy – pak vstupuje zkreslení: zveličuji</a:t>
            </a:r>
            <a:r>
              <a:rPr lang="cs-CZ" sz="2400" dirty="0"/>
              <a:t> nebo omlouvám.</a:t>
            </a:r>
            <a:endParaRPr kumimoji="0" lang="sk-SK"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13</a:t>
            </a:fld>
            <a:endParaRPr lang="sk-SK"/>
          </a:p>
        </p:txBody>
      </p:sp>
      <p:pic>
        <p:nvPicPr>
          <p:cNvPr id="3"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71406" y="260359"/>
            <a:ext cx="8229600" cy="4525963"/>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schemeClr val="tx1"/>
                </a:solidFill>
                <a:effectLst/>
                <a:uLnTx/>
                <a:uFillTx/>
                <a:latin typeface="+mn-lt"/>
                <a:ea typeface="+mn-ea"/>
                <a:cs typeface="+mn-cs"/>
              </a:rPr>
              <a:t>Co s tím?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b="1" dirty="0"/>
              <a:t>Lze změnit nastavení?</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cs-CZ" sz="2400" b="1"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200" dirty="0"/>
              <a:t>Každý má mix nastavení</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1. krok: přijmout své fixní nastavení mysli</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2. krok: uvědomit si spouštěče fixního </a:t>
            </a:r>
            <a:r>
              <a:rPr lang="cs-CZ" sz="2200" dirty="0" err="1"/>
              <a:t>nastave</a:t>
            </a:r>
            <a:r>
              <a:rPr lang="cs-CZ" sz="2200" dirty="0"/>
              <a:t>-</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ní mysli</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	např. kritika; </a:t>
            </a:r>
            <a:r>
              <a:rPr lang="cs-CZ" sz="2200" dirty="0" err="1"/>
              <a:t>deadline</a:t>
            </a:r>
            <a:r>
              <a:rPr lang="cs-CZ" sz="2200" dirty="0"/>
              <a:t>; ne a ne se pohnout</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	z místa; přijde nová velká výzva; něco </a:t>
            </a:r>
            <a:r>
              <a:rPr lang="cs-CZ" sz="2200" dirty="0" err="1"/>
              <a:t>zvorám</a:t>
            </a:r>
            <a:r>
              <a:rPr lang="cs-CZ" sz="2200" dirty="0"/>
              <a:t>; </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	potkám někoho významně lepšího v oblasti,</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	kde jsme na sebe pyšní; hodnotím talent mých</a:t>
            </a:r>
          </a:p>
          <a:p>
            <a:pPr marL="457200" marR="0" lvl="0" indent="-457200" algn="l" defTabSz="914400" rtl="0" eaLnBrk="1" fontAlgn="auto" latinLnBrk="0" hangingPunct="1">
              <a:lnSpc>
                <a:spcPct val="100000"/>
              </a:lnSpc>
              <a:spcBef>
                <a:spcPct val="20000"/>
              </a:spcBef>
              <a:spcAft>
                <a:spcPts val="0"/>
              </a:spcAft>
              <a:buClrTx/>
              <a:buSzTx/>
              <a:tabLst/>
              <a:defRPr/>
            </a:pPr>
            <a:r>
              <a:rPr lang="cs-CZ" sz="2200" dirty="0"/>
              <a:t>	lidí v týmu</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200" b="0" i="0" u="none" strike="noStrike" kern="1200" cap="none" spc="0" normalizeH="0" baseline="0" noProof="0" dirty="0">
                <a:ln>
                  <a:noFill/>
                </a:ln>
                <a:solidFill>
                  <a:schemeClr val="tx1"/>
                </a:solidFill>
                <a:effectLst/>
                <a:uLnTx/>
                <a:uFillTx/>
                <a:latin typeface="+mn-lt"/>
                <a:ea typeface="+mn-ea"/>
                <a:cs typeface="+mn-cs"/>
              </a:rPr>
              <a:t>3. krok: dát svému fixně smýšlejícímu já jméno</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200" dirty="0"/>
              <a:t>4. krok: začněte s „jméno“ pracovat, vzdělávat ho</a:t>
            </a:r>
            <a:endParaRPr kumimoji="0" lang="sk-SK"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Obrázok 4" descr="diagram Nigela Holmese.jpg"/>
          <p:cNvPicPr>
            <a:picLocks noChangeAspect="1"/>
          </p:cNvPicPr>
          <p:nvPr/>
        </p:nvPicPr>
        <p:blipFill>
          <a:blip r:embed="rId4"/>
          <a:srcRect l="39686" t="41667" r="10216" b="11458"/>
          <a:stretch>
            <a:fillRect/>
          </a:stretch>
        </p:blipFill>
        <p:spPr>
          <a:xfrm>
            <a:off x="5411608" y="989645"/>
            <a:ext cx="3786182" cy="50111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2"/>
          <p:cNvSpPr txBox="1">
            <a:spLocks/>
          </p:cNvSpPr>
          <p:nvPr/>
        </p:nvSpPr>
        <p:spPr>
          <a:xfrm>
            <a:off x="0" y="1617681"/>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4000" b="0" i="0" u="none" strike="noStrike" kern="1200" cap="none" spc="0" normalizeH="0" baseline="0" noProof="0">
                <a:ln>
                  <a:noFill/>
                </a:ln>
                <a:solidFill>
                  <a:schemeClr val="tx1"/>
                </a:solidFill>
                <a:effectLst/>
                <a:uLnTx/>
                <a:uFillTx/>
                <a:latin typeface="+mn-lt"/>
                <a:ea typeface="+mn-ea"/>
                <a:cs typeface="+mn-cs"/>
              </a:rPr>
              <a:t>Děkuji za pozornost</a:t>
            </a:r>
            <a:endParaRPr kumimoji="0" lang="sk-SK"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noChangeArrowheads="1"/>
          </p:cNvPicPr>
          <p:nvPr/>
        </p:nvPicPr>
        <p:blipFill>
          <a:blip r:embed="rId3"/>
          <a:srcRect/>
          <a:stretch>
            <a:fillRect/>
          </a:stretch>
        </p:blipFill>
        <p:spPr bwMode="auto">
          <a:xfrm>
            <a:off x="3357554" y="0"/>
            <a:ext cx="2399936" cy="743409"/>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l="28125" t="43750" r="37500" b="21527"/>
          <a:stretch>
            <a:fillRect/>
          </a:stretch>
        </p:blipFill>
        <p:spPr bwMode="auto">
          <a:xfrm>
            <a:off x="1357290" y="2143116"/>
            <a:ext cx="6286544" cy="3571900"/>
          </a:xfrm>
          <a:prstGeom prst="rect">
            <a:avLst/>
          </a:prstGeom>
          <a:noFill/>
          <a:ln w="9525">
            <a:noFill/>
            <a:miter lim="800000"/>
            <a:headEnd/>
            <a:tailEnd/>
          </a:ln>
          <a:effectLst/>
        </p:spPr>
      </p:pic>
      <p:sp>
        <p:nvSpPr>
          <p:cNvPr id="5" name="Zástupný symbol čísla snímky 4"/>
          <p:cNvSpPr>
            <a:spLocks noGrp="1"/>
          </p:cNvSpPr>
          <p:nvPr>
            <p:ph type="sldNum" sz="quarter" idx="12"/>
          </p:nvPr>
        </p:nvSpPr>
        <p:spPr/>
        <p:txBody>
          <a:bodyPr/>
          <a:lstStyle/>
          <a:p>
            <a:fld id="{DFD7B5D4-6FA0-4DC9-A877-809BFA96226D}" type="slidenum">
              <a:rPr lang="sk-SK" smtClean="0"/>
              <a:pPr/>
              <a:t>14</a:t>
            </a:fld>
            <a:endParaRPr lang="sk-SK"/>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DFD7B5D4-6FA0-4DC9-A877-809BFA96226D}" type="slidenum">
              <a:rPr lang="sk-SK" smtClean="0"/>
              <a:pPr/>
              <a:t>2</a:t>
            </a:fld>
            <a:endParaRPr lang="sk-SK"/>
          </a:p>
        </p:txBody>
      </p:sp>
      <p:pic>
        <p:nvPicPr>
          <p:cNvPr id="5" name="Picture 2"/>
          <p:cNvPicPr>
            <a:picLocks noChangeAspect="1" noChangeArrowheads="1"/>
          </p:cNvPicPr>
          <p:nvPr/>
        </p:nvPicPr>
        <p:blipFill>
          <a:blip r:embed="rId5"/>
          <a:srcRect/>
          <a:stretch>
            <a:fillRect/>
          </a:stretch>
        </p:blipFill>
        <p:spPr bwMode="auto">
          <a:xfrm>
            <a:off x="7429520" y="71414"/>
            <a:ext cx="1708147" cy="529119"/>
          </a:xfrm>
          <a:prstGeom prst="rect">
            <a:avLst/>
          </a:prstGeom>
          <a:noFill/>
          <a:ln w="9525">
            <a:noFill/>
            <a:miter lim="800000"/>
            <a:headEnd/>
            <a:tailEnd/>
          </a:ln>
          <a:effectLst/>
        </p:spPr>
      </p:pic>
      <p:pic>
        <p:nvPicPr>
          <p:cNvPr id="6" name="kolečka v hlavě.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71471" y="785794"/>
            <a:ext cx="7810555" cy="5857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3</a:t>
            </a:fld>
            <a:endParaRPr lang="sk-SK"/>
          </a:p>
        </p:txBody>
      </p:sp>
      <p:pic>
        <p:nvPicPr>
          <p:cNvPr id="3"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642910" y="2143117"/>
            <a:ext cx="8229600" cy="2357454"/>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Naše </a:t>
            </a:r>
            <a:r>
              <a:rPr kumimoji="0" lang="cs-CZ" sz="2400" b="1" i="0" u="none" strike="noStrike" kern="1200" cap="none" spc="0" normalizeH="0" baseline="0" noProof="0" dirty="0">
                <a:ln>
                  <a:noFill/>
                </a:ln>
                <a:solidFill>
                  <a:schemeClr val="tx1"/>
                </a:solidFill>
                <a:effectLst/>
                <a:uLnTx/>
                <a:uFillTx/>
                <a:latin typeface="+mn-lt"/>
                <a:ea typeface="+mn-ea"/>
                <a:cs typeface="+mn-cs"/>
              </a:rPr>
              <a:t>přesvědčení</a:t>
            </a:r>
            <a:r>
              <a:rPr kumimoji="0" lang="cs-CZ" sz="2400" b="0" i="0" u="none" strike="noStrike" kern="1200" cap="none" spc="0" normalizeH="0" baseline="0" noProof="0" dirty="0">
                <a:ln>
                  <a:noFill/>
                </a:ln>
                <a:solidFill>
                  <a:schemeClr val="tx1"/>
                </a:solidFill>
                <a:effectLst/>
                <a:uLnTx/>
                <a:uFillTx/>
                <a:latin typeface="+mn-lt"/>
                <a:ea typeface="+mn-ea"/>
                <a:cs typeface="+mn-cs"/>
              </a:rPr>
              <a:t>, ať už si jich jsme nebo nejsme vědomi, silně ovlivňují to, co chceme, a zda to nakonec doopravdy získáme.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cs-CZ" sz="24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a:t>Pochopení </a:t>
            </a:r>
            <a:r>
              <a:rPr lang="cs-CZ" sz="2400" b="1" dirty="0"/>
              <a:t>nastavení mysli</a:t>
            </a:r>
            <a:r>
              <a:rPr lang="cs-CZ" sz="2400" dirty="0"/>
              <a:t>, které dokáže neúspěch proměnit v dar.</a:t>
            </a:r>
            <a:r>
              <a:rPr kumimoji="0" lang="cs-CZ" sz="2400" b="0" i="0" u="none" strike="noStrike" kern="1200" cap="none" spc="0" normalizeH="0" baseline="0" noProof="0" dirty="0">
                <a:ln>
                  <a:noFill/>
                </a:ln>
                <a:solidFill>
                  <a:schemeClr val="tx1"/>
                </a:solidFill>
                <a:effectLst/>
                <a:uLnTx/>
                <a:uFillTx/>
                <a:latin typeface="+mn-lt"/>
                <a:ea typeface="+mn-ea"/>
                <a:cs typeface="+mn-cs"/>
              </a:rPr>
              <a:t> </a:t>
            </a:r>
            <a:endParaRPr kumimoji="0" lang="sk-SK"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4</a:t>
            </a:fld>
            <a:endParaRPr lang="sk-SK"/>
          </a:p>
        </p:txBody>
      </p:sp>
      <p:pic>
        <p:nvPicPr>
          <p:cNvPr id="3"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357158" y="1285860"/>
            <a:ext cx="8786842"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Mezi lidmi jsou velké individuální</a:t>
            </a:r>
            <a:r>
              <a:rPr kumimoji="0" lang="cs-CZ" sz="2400" b="0" i="0" u="none" strike="noStrike" kern="1200" cap="none" spc="0" normalizeH="0" noProof="0" dirty="0">
                <a:ln>
                  <a:noFill/>
                </a:ln>
                <a:solidFill>
                  <a:schemeClr val="tx1"/>
                </a:solidFill>
                <a:effectLst/>
                <a:uLnTx/>
                <a:uFillTx/>
                <a:latin typeface="+mn-lt"/>
                <a:ea typeface="+mn-ea"/>
                <a:cs typeface="+mn-cs"/>
              </a:rPr>
              <a:t> rozdíly v původu, </a:t>
            </a:r>
            <a:r>
              <a:rPr kumimoji="0" lang="cs-CZ" sz="2400" b="0" i="0" u="none" strike="noStrike" kern="1200" cap="none" spc="0" normalizeH="0" baseline="0" noProof="0" dirty="0">
                <a:ln>
                  <a:noFill/>
                </a:ln>
                <a:solidFill>
                  <a:schemeClr val="tx1"/>
                </a:solidFill>
                <a:effectLst/>
                <a:uLnTx/>
                <a:uFillTx/>
                <a:latin typeface="+mn-lt"/>
                <a:ea typeface="+mn-ea"/>
                <a:cs typeface="+mn-cs"/>
              </a:rPr>
              <a:t>způsobu myšlení, způsobu učení se, talentu,</a:t>
            </a:r>
            <a:r>
              <a:rPr lang="cs-CZ" sz="2400" dirty="0"/>
              <a:t> </a:t>
            </a:r>
            <a:r>
              <a:rPr kumimoji="0" lang="cs-CZ" sz="2400" b="0" i="0" u="none" strike="noStrike" kern="1200" cap="none" spc="0" normalizeH="0" baseline="0" noProof="0" dirty="0">
                <a:ln>
                  <a:noFill/>
                </a:ln>
                <a:solidFill>
                  <a:schemeClr val="tx1"/>
                </a:solidFill>
                <a:effectLst/>
                <a:uLnTx/>
                <a:uFillTx/>
                <a:latin typeface="+mn-lt"/>
                <a:ea typeface="+mn-ea"/>
                <a:cs typeface="+mn-cs"/>
              </a:rPr>
              <a:t>jednání, povaze, schopnostech, vzdělání, zkušenostech, zájmech, každému se jinak daří.</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cs-CZ" sz="24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a:t>Č</a:t>
            </a:r>
            <a:r>
              <a:rPr kumimoji="0" lang="cs-CZ" sz="2400" b="0" i="0" u="none" strike="noStrike" kern="1200" cap="none" spc="0" normalizeH="0" baseline="0" noProof="0" dirty="0" err="1">
                <a:ln>
                  <a:noFill/>
                </a:ln>
                <a:solidFill>
                  <a:schemeClr val="tx1"/>
                </a:solidFill>
                <a:effectLst/>
                <a:uLnTx/>
                <a:uFillTx/>
                <a:latin typeface="+mn-lt"/>
                <a:ea typeface="+mn-ea"/>
                <a:cs typeface="+mn-cs"/>
              </a:rPr>
              <a:t>ím</a:t>
            </a:r>
            <a:r>
              <a:rPr kumimoji="0" lang="cs-CZ" sz="2400" b="0" i="0" u="none" strike="noStrike" kern="1200" cap="none" spc="0" normalizeH="0" baseline="0" noProof="0" dirty="0">
                <a:ln>
                  <a:noFill/>
                </a:ln>
                <a:solidFill>
                  <a:schemeClr val="tx1"/>
                </a:solidFill>
                <a:effectLst/>
                <a:uLnTx/>
                <a:uFillTx/>
                <a:latin typeface="+mn-lt"/>
                <a:ea typeface="+mn-ea"/>
                <a:cs typeface="+mn-cs"/>
              </a:rPr>
              <a:t> to je?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cs-CZ" sz="24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schemeClr val="tx1"/>
                </a:solidFill>
                <a:effectLst/>
                <a:uLnTx/>
                <a:uFillTx/>
                <a:latin typeface="+mn-lt"/>
                <a:ea typeface="+mn-ea"/>
                <a:cs typeface="+mn-cs"/>
              </a:rPr>
              <a:t>PŘÍRODA</a:t>
            </a:r>
            <a:r>
              <a:rPr kumimoji="0" lang="cs-CZ" sz="2400" b="0" i="0" u="none" strike="noStrike" kern="1200" cap="none" spc="0" normalizeH="0" baseline="0" noProof="0" dirty="0">
                <a:ln>
                  <a:noFill/>
                </a:ln>
                <a:solidFill>
                  <a:schemeClr val="tx1"/>
                </a:solidFill>
                <a:effectLst/>
                <a:uLnTx/>
                <a:uFillTx/>
                <a:latin typeface="+mn-lt"/>
                <a:ea typeface="+mn-ea"/>
                <a:cs typeface="+mn-cs"/>
              </a:rPr>
              <a:t>   nebo    </a:t>
            </a:r>
            <a:r>
              <a:rPr kumimoji="0" lang="cs-CZ" sz="2400" b="1" i="0" u="none" strike="noStrike" kern="1200" cap="none" spc="0" normalizeH="0" baseline="0" noProof="0" dirty="0">
                <a:ln>
                  <a:noFill/>
                </a:ln>
                <a:solidFill>
                  <a:schemeClr val="tx1"/>
                </a:solidFill>
                <a:effectLst/>
                <a:uLnTx/>
                <a:uFillTx/>
                <a:latin typeface="+mn-lt"/>
                <a:ea typeface="+mn-ea"/>
                <a:cs typeface="+mn-cs"/>
              </a:rPr>
              <a:t>VÝCHOVA</a:t>
            </a:r>
            <a:r>
              <a:rPr kumimoji="0" lang="cs-CZ" sz="2400" b="0" i="0" u="none" strike="noStrike" kern="1200" cap="none" spc="0" normalizeH="0" baseline="0" noProof="0" dirty="0">
                <a:ln>
                  <a:noFill/>
                </a:ln>
                <a:solidFill>
                  <a:schemeClr val="tx1"/>
                </a:solidFill>
                <a:effectLst/>
                <a:uLnTx/>
                <a:uFillTx/>
                <a:latin typeface="+mn-lt"/>
                <a:ea typeface="+mn-ea"/>
                <a:cs typeface="+mn-cs"/>
              </a:rPr>
              <a:t>       ?????</a:t>
            </a:r>
            <a:r>
              <a:rPr kumimoji="0" lang="cs-CZ" sz="2400" b="0" i="0" u="none" strike="noStrike" kern="1200" cap="none" spc="0" normalizeH="0" noProof="0" dirty="0">
                <a:ln>
                  <a:noFill/>
                </a:ln>
                <a:solidFill>
                  <a:schemeClr val="tx1"/>
                </a:solidFill>
                <a:effectLst/>
                <a:uLnTx/>
                <a:uFillTx/>
                <a:latin typeface="+mn-lt"/>
                <a:ea typeface="+mn-ea"/>
                <a:cs typeface="+mn-cs"/>
              </a:rPr>
              <a:t>        </a:t>
            </a:r>
            <a:r>
              <a:rPr kumimoji="0" lang="cs-CZ" sz="2400" b="1" i="0" u="none" strike="noStrike" kern="1200" cap="none" spc="0" normalizeH="0" noProof="0" dirty="0">
                <a:ln>
                  <a:noFill/>
                </a:ln>
                <a:solidFill>
                  <a:schemeClr val="tx1"/>
                </a:solidFill>
                <a:effectLst/>
                <a:uLnTx/>
                <a:uFillTx/>
                <a:latin typeface="+mn-lt"/>
                <a:ea typeface="+mn-ea"/>
                <a:cs typeface="+mn-cs"/>
              </a:rPr>
              <a:t>GENY</a:t>
            </a:r>
            <a:r>
              <a:rPr kumimoji="0" lang="cs-CZ" sz="2400" b="0" i="0" u="none" strike="noStrike" kern="1200" cap="none" spc="0" normalizeH="0" noProof="0" dirty="0">
                <a:ln>
                  <a:noFill/>
                </a:ln>
                <a:solidFill>
                  <a:schemeClr val="tx1"/>
                </a:solidFill>
                <a:effectLst/>
                <a:uLnTx/>
                <a:uFillTx/>
                <a:latin typeface="+mn-lt"/>
                <a:ea typeface="+mn-ea"/>
                <a:cs typeface="+mn-cs"/>
              </a:rPr>
              <a:t>    nebo   </a:t>
            </a:r>
            <a:r>
              <a:rPr kumimoji="0" lang="cs-CZ" sz="2400" b="1" i="0" u="none" strike="noStrike" kern="1200" cap="none" spc="0" normalizeH="0" noProof="0" dirty="0">
                <a:ln>
                  <a:noFill/>
                </a:ln>
                <a:solidFill>
                  <a:schemeClr val="tx1"/>
                </a:solidFill>
                <a:effectLst/>
                <a:uLnTx/>
                <a:uFillTx/>
                <a:latin typeface="+mn-lt"/>
                <a:ea typeface="+mn-ea"/>
                <a:cs typeface="+mn-cs"/>
              </a:rPr>
              <a:t>PROSTŘEDÍ</a:t>
            </a:r>
            <a:endParaRPr kumimoji="0" lang="sk-SK"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5</a:t>
            </a:fld>
            <a:endParaRPr lang="sk-SK"/>
          </a:p>
        </p:txBody>
      </p:sp>
      <p:pic>
        <p:nvPicPr>
          <p:cNvPr id="3"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4" name="Obdĺžnik 3"/>
          <p:cNvSpPr/>
          <p:nvPr/>
        </p:nvSpPr>
        <p:spPr>
          <a:xfrm>
            <a:off x="357158" y="1357298"/>
            <a:ext cx="8434553" cy="1348061"/>
          </a:xfrm>
          <a:prstGeom prst="rect">
            <a:avLst/>
          </a:prstGeom>
        </p:spPr>
        <p:txBody>
          <a:bodyPr wrap="none">
            <a:spAutoFit/>
          </a:bodyPr>
          <a:lstStyle/>
          <a:p>
            <a:pPr lvl="0" algn="ctr">
              <a:spcBef>
                <a:spcPct val="20000"/>
              </a:spcBef>
              <a:defRPr/>
            </a:pPr>
            <a:r>
              <a:rPr lang="cs-CZ" sz="2400" dirty="0"/>
              <a:t>Lidské vlastnosti jsou jednou pro vždy dané.</a:t>
            </a:r>
          </a:p>
          <a:p>
            <a:pPr lvl="0" algn="ctr">
              <a:spcBef>
                <a:spcPct val="20000"/>
              </a:spcBef>
              <a:defRPr/>
            </a:pPr>
            <a:endParaRPr lang="cs-CZ" sz="2400" dirty="0"/>
          </a:p>
          <a:p>
            <a:pPr lvl="0" algn="ctr">
              <a:spcBef>
                <a:spcPct val="20000"/>
              </a:spcBef>
              <a:defRPr/>
            </a:pPr>
            <a:r>
              <a:rPr lang="cs-CZ" sz="2400" dirty="0"/>
              <a:t>Člověk je buď chytrý nebo ne. Neúspěch znamená, že chytrý není. </a:t>
            </a:r>
          </a:p>
        </p:txBody>
      </p:sp>
      <p:cxnSp>
        <p:nvCxnSpPr>
          <p:cNvPr id="6" name="Rovná spojnica 5"/>
          <p:cNvCxnSpPr/>
          <p:nvPr/>
        </p:nvCxnSpPr>
        <p:spPr>
          <a:xfrm>
            <a:off x="500034" y="1071546"/>
            <a:ext cx="8143932" cy="20002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flipV="1">
            <a:off x="500034" y="1214422"/>
            <a:ext cx="8072494" cy="17859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BlokTextu 8"/>
          <p:cNvSpPr txBox="1"/>
          <p:nvPr/>
        </p:nvSpPr>
        <p:spPr>
          <a:xfrm>
            <a:off x="0" y="3571876"/>
            <a:ext cx="9144000" cy="1477328"/>
          </a:xfrm>
          <a:prstGeom prst="rect">
            <a:avLst/>
          </a:prstGeom>
          <a:noFill/>
        </p:spPr>
        <p:txBody>
          <a:bodyPr wrap="square" rtlCol="0">
            <a:spAutoFit/>
          </a:bodyPr>
          <a:lstStyle/>
          <a:p>
            <a:pPr algn="ctr"/>
            <a:r>
              <a:rPr lang="cs-CZ" dirty="0"/>
              <a:t>nebo</a:t>
            </a:r>
          </a:p>
          <a:p>
            <a:pPr algn="ctr"/>
            <a:endParaRPr lang="cs-CZ" dirty="0"/>
          </a:p>
          <a:p>
            <a:pPr algn="ctr"/>
            <a:r>
              <a:rPr lang="cs-CZ" dirty="0"/>
              <a:t>literatura o úspěchu je jen seznam nesouvisejících vodítek typu „Víc riskujte!“, „Věřte si!“,</a:t>
            </a:r>
          </a:p>
          <a:p>
            <a:pPr algn="ctr"/>
            <a:endParaRPr lang="cs-CZ" dirty="0"/>
          </a:p>
          <a:p>
            <a:pPr algn="ctr"/>
            <a:r>
              <a:rPr lang="cs-CZ" dirty="0"/>
              <a:t>ale jak to dělají, jak tohoto stavu také dosáhnout? </a:t>
            </a:r>
            <a:endParaRPr lang="sk-S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500034" y="1285860"/>
            <a:ext cx="8229600" cy="4525963"/>
          </a:xfrm>
        </p:spPr>
        <p:txBody>
          <a:bodyPr>
            <a:normAutofit/>
          </a:bodyPr>
          <a:lstStyle/>
          <a:p>
            <a:pPr marL="0" indent="0">
              <a:buNone/>
            </a:pPr>
            <a:r>
              <a:rPr lang="cs-CZ" sz="2400" dirty="0"/>
              <a:t>Praxí, vzděláním a především metodičností můžeme zlepšit svou pozornost, paměť, úsudek, a stát se tak inteligentnějším, než jsme byli předtím.</a:t>
            </a:r>
          </a:p>
          <a:p>
            <a:pPr marL="0" indent="0">
              <a:buNone/>
            </a:pPr>
            <a:endParaRPr lang="cs-CZ" sz="2400" dirty="0"/>
          </a:p>
          <a:p>
            <a:pPr marL="0" indent="0">
              <a:buNone/>
            </a:pPr>
            <a:r>
              <a:rPr lang="cs-CZ" sz="2400" dirty="0"/>
              <a:t>A. </a:t>
            </a:r>
            <a:r>
              <a:rPr lang="cs-CZ" sz="2400" dirty="0" err="1"/>
              <a:t>Binet</a:t>
            </a:r>
            <a:r>
              <a:rPr lang="cs-CZ" sz="2400" dirty="0"/>
              <a:t> (autor IQ testu)</a:t>
            </a:r>
            <a:endParaRPr lang="sk-SK" sz="2400" dirty="0"/>
          </a:p>
        </p:txBody>
      </p:sp>
      <p:pic>
        <p:nvPicPr>
          <p:cNvPr id="4"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5" name="Zástupný symbol čísla snímky 4"/>
          <p:cNvSpPr>
            <a:spLocks noGrp="1"/>
          </p:cNvSpPr>
          <p:nvPr>
            <p:ph type="sldNum" sz="quarter" idx="12"/>
          </p:nvPr>
        </p:nvSpPr>
        <p:spPr/>
        <p:txBody>
          <a:bodyPr/>
          <a:lstStyle/>
          <a:p>
            <a:fld id="{DFD7B5D4-6FA0-4DC9-A877-809BFA96226D}" type="slidenum">
              <a:rPr lang="sk-SK" smtClean="0"/>
              <a:pPr/>
              <a:t>6</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7</a:t>
            </a:fld>
            <a:endParaRPr lang="sk-SK"/>
          </a:p>
        </p:txBody>
      </p:sp>
      <p:pic>
        <p:nvPicPr>
          <p:cNvPr id="3"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500034" y="1285860"/>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„Hlavním faktorem ovlivňujícím dosažení jisté odbornosti není nějaká předem</a:t>
            </a:r>
            <a:r>
              <a:rPr kumimoji="0" lang="cs-CZ" sz="2400" b="0" i="0" u="none" strike="noStrike" kern="1200" cap="none" spc="0" normalizeH="0" noProof="0" dirty="0">
                <a:ln>
                  <a:noFill/>
                </a:ln>
                <a:solidFill>
                  <a:schemeClr val="tx1"/>
                </a:solidFill>
                <a:effectLst/>
                <a:uLnTx/>
                <a:uFillTx/>
                <a:latin typeface="+mn-lt"/>
                <a:ea typeface="+mn-ea"/>
                <a:cs typeface="+mn-cs"/>
              </a:rPr>
              <a:t> daná schopnost, ale cílevědomá aktivita</a:t>
            </a:r>
            <a:r>
              <a:rPr kumimoji="0" lang="cs-CZ" sz="2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cs-CZ" sz="24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neboli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Nakonec nebývají nejchytřejší ti, kdo byli nejchytřejší na začátku.</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R. </a:t>
            </a:r>
            <a:r>
              <a:rPr kumimoji="0" lang="cs-CZ" sz="2400" b="0" i="0" u="none" strike="noStrike" kern="1200" cap="none" spc="0" normalizeH="0" baseline="0" noProof="0" dirty="0" err="1">
                <a:ln>
                  <a:noFill/>
                </a:ln>
                <a:solidFill>
                  <a:schemeClr val="tx1"/>
                </a:solidFill>
                <a:effectLst/>
                <a:uLnTx/>
                <a:uFillTx/>
                <a:latin typeface="+mn-lt"/>
                <a:ea typeface="+mn-ea"/>
                <a:cs typeface="+mn-cs"/>
              </a:rPr>
              <a:t>Sternberg</a:t>
            </a:r>
            <a:r>
              <a:rPr kumimoji="0" lang="cs-CZ" sz="2400" b="0" i="0" u="none" strike="noStrike" kern="1200" cap="none" spc="0" normalizeH="0" baseline="0" noProof="0" dirty="0">
                <a:ln>
                  <a:noFill/>
                </a:ln>
                <a:solidFill>
                  <a:schemeClr val="tx1"/>
                </a:solidFill>
                <a:effectLst/>
                <a:uLnTx/>
                <a:uFillTx/>
                <a:latin typeface="+mn-lt"/>
                <a:ea typeface="+mn-ea"/>
                <a:cs typeface="+mn-cs"/>
              </a:rPr>
              <a:t> („současný guru v oblasti inteligence“)</a:t>
            </a:r>
            <a:endParaRPr kumimoji="0" lang="sk-SK"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8</a:t>
            </a:fld>
            <a:endParaRPr lang="sk-SK"/>
          </a:p>
        </p:txBody>
      </p:sp>
      <p:pic>
        <p:nvPicPr>
          <p:cNvPr id="3" name="Picture 2"/>
          <p:cNvPicPr>
            <a:picLocks noChangeAspect="1" noChangeArrowheads="1"/>
          </p:cNvPicPr>
          <p:nvPr/>
        </p:nvPicPr>
        <p:blipFill>
          <a:blip r:embed="rId3"/>
          <a:srcRect/>
          <a:stretch>
            <a:fillRect/>
          </a:stretch>
        </p:blipFill>
        <p:spPr bwMode="auto">
          <a:xfrm>
            <a:off x="7429520" y="71414"/>
            <a:ext cx="1708147" cy="529119"/>
          </a:xfrm>
          <a:prstGeom prst="rect">
            <a:avLst/>
          </a:prstGeom>
          <a:noFill/>
          <a:ln w="9525">
            <a:noFill/>
            <a:miter lim="800000"/>
            <a:headEnd/>
            <a:tailEnd/>
          </a:ln>
          <a:effectLst/>
        </p:spPr>
      </p:pic>
      <p:sp>
        <p:nvSpPr>
          <p:cNvPr id="4" name="Zástupný symbol obsahu 2"/>
          <p:cNvSpPr txBox="1">
            <a:spLocks/>
          </p:cNvSpPr>
          <p:nvPr/>
        </p:nvSpPr>
        <p:spPr>
          <a:xfrm>
            <a:off x="500034" y="1285860"/>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„Nepoměřuji lidi jejich slabými či</a:t>
            </a:r>
            <a:r>
              <a:rPr kumimoji="0" lang="cs-CZ" sz="2400" b="0" i="0" u="none" strike="noStrike" kern="1200" cap="none" spc="0" normalizeH="0" noProof="0" dirty="0">
                <a:ln>
                  <a:noFill/>
                </a:ln>
                <a:solidFill>
                  <a:schemeClr val="tx1"/>
                </a:solidFill>
                <a:effectLst/>
                <a:uLnTx/>
                <a:uFillTx/>
                <a:latin typeface="+mn-lt"/>
                <a:ea typeface="+mn-ea"/>
                <a:cs typeface="+mn-cs"/>
              </a:rPr>
              <a:t> světlými stránkami, úspěchy či neúspěchy… Rozděluji je na učenlivé a nepoučitelné</a:t>
            </a:r>
            <a:r>
              <a:rPr kumimoji="0" lang="cs-CZ" sz="2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schemeClr val="tx1"/>
                </a:solidFill>
                <a:effectLst/>
                <a:uLnTx/>
                <a:uFillTx/>
                <a:latin typeface="+mn-lt"/>
                <a:ea typeface="+mn-ea"/>
                <a:cs typeface="+mn-cs"/>
              </a:rPr>
              <a:t>B. </a:t>
            </a:r>
            <a:r>
              <a:rPr kumimoji="0" lang="cs-CZ" sz="2400" b="0" i="0" u="none" strike="noStrike" kern="1200" cap="none" spc="0" normalizeH="0" baseline="0" noProof="0" dirty="0" err="1">
                <a:ln>
                  <a:noFill/>
                </a:ln>
                <a:solidFill>
                  <a:schemeClr val="tx1"/>
                </a:solidFill>
                <a:effectLst/>
                <a:uLnTx/>
                <a:uFillTx/>
                <a:latin typeface="+mn-lt"/>
                <a:ea typeface="+mn-ea"/>
                <a:cs typeface="+mn-cs"/>
              </a:rPr>
              <a:t>Barber</a:t>
            </a:r>
            <a:r>
              <a:rPr kumimoji="0" lang="cs-CZ" sz="2400" b="0" i="0" u="none" strike="noStrike" kern="1200" cap="none" spc="0" normalizeH="0" baseline="0" noProof="0" dirty="0">
                <a:ln>
                  <a:noFill/>
                </a:ln>
                <a:solidFill>
                  <a:schemeClr val="tx1"/>
                </a:solidFill>
                <a:effectLst/>
                <a:uLnTx/>
                <a:uFillTx/>
                <a:latin typeface="+mn-lt"/>
                <a:ea typeface="+mn-ea"/>
                <a:cs typeface="+mn-cs"/>
              </a:rPr>
              <a:t> (politolog)</a:t>
            </a:r>
            <a:endParaRPr kumimoji="0" lang="sk-SK"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FD7B5D4-6FA0-4DC9-A877-809BFA96226D}" type="slidenum">
              <a:rPr lang="sk-SK" smtClean="0"/>
              <a:pPr/>
              <a:t>9</a:t>
            </a:fld>
            <a:endParaRPr lang="sk-SK"/>
          </a:p>
        </p:txBody>
      </p:sp>
      <p:pic>
        <p:nvPicPr>
          <p:cNvPr id="3" name="Picture 2"/>
          <p:cNvPicPr>
            <a:picLocks noChangeAspect="1" noChangeArrowheads="1"/>
          </p:cNvPicPr>
          <p:nvPr/>
        </p:nvPicPr>
        <p:blipFill>
          <a:blip r:embed="rId2"/>
          <a:srcRect/>
          <a:stretch>
            <a:fillRect/>
          </a:stretch>
        </p:blipFill>
        <p:spPr bwMode="auto">
          <a:xfrm>
            <a:off x="7429520" y="71414"/>
            <a:ext cx="1708147" cy="529119"/>
          </a:xfrm>
          <a:prstGeom prst="rect">
            <a:avLst/>
          </a:prstGeom>
          <a:noFill/>
          <a:ln w="9525">
            <a:noFill/>
            <a:miter lim="800000"/>
            <a:headEnd/>
            <a:tailEnd/>
          </a:ln>
          <a:effectLst/>
        </p:spPr>
      </p:pic>
      <p:sp>
        <p:nvSpPr>
          <p:cNvPr id="4" name="BlokTextu 3"/>
          <p:cNvSpPr txBox="1"/>
          <p:nvPr/>
        </p:nvSpPr>
        <p:spPr>
          <a:xfrm>
            <a:off x="785786" y="0"/>
            <a:ext cx="7072362" cy="1077218"/>
          </a:xfrm>
          <a:prstGeom prst="rect">
            <a:avLst/>
          </a:prstGeom>
          <a:noFill/>
        </p:spPr>
        <p:txBody>
          <a:bodyPr wrap="square" rtlCol="0">
            <a:spAutoFit/>
          </a:bodyPr>
          <a:lstStyle/>
          <a:p>
            <a:r>
              <a:rPr lang="cs-CZ" sz="3200" dirty="0"/>
              <a:t>Přesvědčení, které si osvojíme, silně ovlivňuje  způsob našeho života</a:t>
            </a:r>
            <a:endParaRPr lang="sk-SK" sz="3200" dirty="0"/>
          </a:p>
        </p:txBody>
      </p:sp>
      <p:sp>
        <p:nvSpPr>
          <p:cNvPr id="5" name="BlokTextu 4"/>
          <p:cNvSpPr txBox="1"/>
          <p:nvPr/>
        </p:nvSpPr>
        <p:spPr>
          <a:xfrm>
            <a:off x="-32" y="1357298"/>
            <a:ext cx="4071966" cy="6186309"/>
          </a:xfrm>
          <a:prstGeom prst="rect">
            <a:avLst/>
          </a:prstGeom>
          <a:noFill/>
        </p:spPr>
        <p:txBody>
          <a:bodyPr wrap="square" rtlCol="0">
            <a:spAutoFit/>
          </a:bodyPr>
          <a:lstStyle/>
          <a:p>
            <a:r>
              <a:rPr lang="cs-CZ" sz="2200" b="1" dirty="0"/>
              <a:t>FIXNÍ</a:t>
            </a:r>
            <a:r>
              <a:rPr lang="cs-CZ" sz="2200" dirty="0"/>
              <a:t> nastavení</a:t>
            </a:r>
          </a:p>
          <a:p>
            <a:pPr>
              <a:buFontTx/>
              <a:buChar char="-"/>
            </a:pPr>
            <a:r>
              <a:rPr lang="cs-CZ" sz="2200" dirty="0"/>
              <a:t> víra, že naše vlastnosti jsou jednou provždy dané</a:t>
            </a:r>
          </a:p>
          <a:p>
            <a:pPr>
              <a:buFontTx/>
              <a:buChar char="-"/>
            </a:pPr>
            <a:endParaRPr lang="cs-CZ" sz="2200" dirty="0"/>
          </a:p>
          <a:p>
            <a:pPr>
              <a:buFontTx/>
              <a:buChar char="-"/>
            </a:pPr>
            <a:endParaRPr lang="cs-CZ" sz="2200" dirty="0"/>
          </a:p>
          <a:p>
            <a:pPr>
              <a:buFont typeface="Arial" pitchFamily="34" charset="0"/>
              <a:buChar char="•"/>
            </a:pPr>
            <a:r>
              <a:rPr lang="cs-CZ" sz="2200" dirty="0"/>
              <a:t> Naléhavá potřeba si neustále něco dokazovat - </a:t>
            </a:r>
            <a:r>
              <a:rPr lang="cs-CZ" sz="2200" dirty="0" err="1"/>
              <a:t>sebepotvrzování</a:t>
            </a:r>
            <a:endParaRPr lang="cs-CZ" sz="2200" dirty="0"/>
          </a:p>
          <a:p>
            <a:pPr>
              <a:buFont typeface="Arial" pitchFamily="34" charset="0"/>
              <a:buChar char="•"/>
            </a:pPr>
            <a:r>
              <a:rPr lang="cs-CZ" sz="2200" dirty="0"/>
              <a:t> Vypadat chytře a nepůsobit hloupě</a:t>
            </a:r>
          </a:p>
          <a:p>
            <a:pPr>
              <a:buFont typeface="Arial" pitchFamily="34" charset="0"/>
              <a:buChar char="•"/>
            </a:pPr>
            <a:r>
              <a:rPr lang="cs-CZ" sz="2200" dirty="0"/>
              <a:t> Každá situace vyžaduje potvrzení inteligence, osobnosti a charakteru</a:t>
            </a:r>
          </a:p>
          <a:p>
            <a:pPr>
              <a:buFont typeface="Arial" pitchFamily="34" charset="0"/>
              <a:buChar char="•"/>
            </a:pPr>
            <a:r>
              <a:rPr lang="cs-CZ" sz="2200" dirty="0"/>
              <a:t> Každým testem je v sázce celé naše bytí</a:t>
            </a:r>
          </a:p>
          <a:p>
            <a:pPr>
              <a:buFont typeface="Arial" pitchFamily="34" charset="0"/>
              <a:buChar char="•"/>
            </a:pPr>
            <a:r>
              <a:rPr lang="cs-CZ" sz="2200" dirty="0"/>
              <a:t> Strach z výzev.</a:t>
            </a:r>
          </a:p>
          <a:p>
            <a:pPr>
              <a:buFont typeface="Arial" pitchFamily="34" charset="0"/>
              <a:buChar char="•"/>
            </a:pPr>
            <a:r>
              <a:rPr lang="cs-CZ" sz="2200" dirty="0"/>
              <a:t> Pesimismus, neriskovat</a:t>
            </a:r>
          </a:p>
          <a:p>
            <a:endParaRPr lang="cs-CZ" sz="2200" dirty="0"/>
          </a:p>
          <a:p>
            <a:endParaRPr lang="sk-SK" sz="2200" dirty="0"/>
          </a:p>
        </p:txBody>
      </p:sp>
      <p:sp>
        <p:nvSpPr>
          <p:cNvPr id="6" name="Obláčik 5"/>
          <p:cNvSpPr/>
          <p:nvPr/>
        </p:nvSpPr>
        <p:spPr>
          <a:xfrm>
            <a:off x="3500430" y="2786058"/>
            <a:ext cx="1285884" cy="714380"/>
          </a:xfrm>
          <a:prstGeom prst="cloudCallout">
            <a:avLst>
              <a:gd name="adj1" fmla="val -13513"/>
              <a:gd name="adj2" fmla="val 436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200" dirty="0">
                <a:solidFill>
                  <a:schemeClr val="tx1"/>
                </a:solidFill>
              </a:rPr>
              <a:t>Uspěji?</a:t>
            </a:r>
            <a:endParaRPr lang="sk-SK" sz="2200" dirty="0">
              <a:solidFill>
                <a:schemeClr val="tx1"/>
              </a:solidFill>
            </a:endParaRPr>
          </a:p>
        </p:txBody>
      </p:sp>
      <p:sp>
        <p:nvSpPr>
          <p:cNvPr id="7" name="Obláčik 6"/>
          <p:cNvSpPr/>
          <p:nvPr/>
        </p:nvSpPr>
        <p:spPr>
          <a:xfrm>
            <a:off x="3454477" y="3643314"/>
            <a:ext cx="1617589" cy="928694"/>
          </a:xfrm>
          <a:prstGeom prst="cloudCallout">
            <a:avLst>
              <a:gd name="adj1" fmla="val -13513"/>
              <a:gd name="adj2" fmla="val 436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200" dirty="0">
                <a:solidFill>
                  <a:schemeClr val="tx1"/>
                </a:solidFill>
              </a:rPr>
              <a:t>Jak budu vypadat?</a:t>
            </a:r>
            <a:endParaRPr lang="sk-SK" sz="2200" dirty="0">
              <a:solidFill>
                <a:schemeClr val="tx1"/>
              </a:solidFill>
            </a:endParaRPr>
          </a:p>
        </p:txBody>
      </p:sp>
      <p:sp>
        <p:nvSpPr>
          <p:cNvPr id="8" name="Obláčik 7"/>
          <p:cNvSpPr/>
          <p:nvPr/>
        </p:nvSpPr>
        <p:spPr>
          <a:xfrm>
            <a:off x="3643306" y="5098969"/>
            <a:ext cx="1428760" cy="785818"/>
          </a:xfrm>
          <a:prstGeom prst="cloudCallout">
            <a:avLst>
              <a:gd name="adj1" fmla="val -13513"/>
              <a:gd name="adj2" fmla="val 436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200" dirty="0">
                <a:solidFill>
                  <a:schemeClr val="tx1"/>
                </a:solidFill>
              </a:rPr>
              <a:t>Přijmou mě?</a:t>
            </a:r>
            <a:endParaRPr lang="sk-SK" sz="2200" dirty="0">
              <a:solidFill>
                <a:schemeClr val="tx1"/>
              </a:solidFill>
            </a:endParaRPr>
          </a:p>
        </p:txBody>
      </p:sp>
      <p:sp>
        <p:nvSpPr>
          <p:cNvPr id="9" name="Obláčik 8"/>
          <p:cNvSpPr/>
          <p:nvPr/>
        </p:nvSpPr>
        <p:spPr>
          <a:xfrm>
            <a:off x="2893348" y="5929330"/>
            <a:ext cx="1428760" cy="785818"/>
          </a:xfrm>
          <a:prstGeom prst="cloudCallout">
            <a:avLst>
              <a:gd name="adj1" fmla="val -13513"/>
              <a:gd name="adj2" fmla="val 436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200" dirty="0">
                <a:solidFill>
                  <a:schemeClr val="tx1"/>
                </a:solidFill>
              </a:rPr>
              <a:t>Budu vítěz?</a:t>
            </a:r>
            <a:endParaRPr lang="sk-SK" sz="2200" dirty="0">
              <a:solidFill>
                <a:schemeClr val="tx1"/>
              </a:solidFill>
            </a:endParaRPr>
          </a:p>
        </p:txBody>
      </p:sp>
      <p:sp>
        <p:nvSpPr>
          <p:cNvPr id="10" name="BlokTextu 9"/>
          <p:cNvSpPr txBox="1"/>
          <p:nvPr/>
        </p:nvSpPr>
        <p:spPr>
          <a:xfrm>
            <a:off x="5214910" y="1348800"/>
            <a:ext cx="3929090" cy="5509200"/>
          </a:xfrm>
          <a:prstGeom prst="rect">
            <a:avLst/>
          </a:prstGeom>
          <a:noFill/>
        </p:spPr>
        <p:txBody>
          <a:bodyPr wrap="square" rtlCol="0">
            <a:spAutoFit/>
          </a:bodyPr>
          <a:lstStyle/>
          <a:p>
            <a:r>
              <a:rPr lang="cs-CZ" sz="2200" b="1" dirty="0"/>
              <a:t>RŮSTOVÉ </a:t>
            </a:r>
            <a:r>
              <a:rPr lang="cs-CZ" sz="2200" dirty="0"/>
              <a:t>nastavení</a:t>
            </a:r>
          </a:p>
          <a:p>
            <a:pPr>
              <a:buFontTx/>
              <a:buChar char="-"/>
            </a:pPr>
            <a:r>
              <a:rPr lang="cs-CZ" sz="2200" dirty="0"/>
              <a:t> své základní vlastnosti můžeme vlastním úsilím a zkušenostmi změnit a kultivovat</a:t>
            </a:r>
          </a:p>
          <a:p>
            <a:pPr>
              <a:buFontTx/>
              <a:buChar char="-"/>
            </a:pPr>
            <a:endParaRPr lang="cs-CZ" sz="2200" dirty="0"/>
          </a:p>
          <a:p>
            <a:pPr>
              <a:buFontTx/>
              <a:buChar char="-"/>
            </a:pPr>
            <a:endParaRPr lang="cs-CZ" sz="2200" dirty="0"/>
          </a:p>
          <a:p>
            <a:pPr>
              <a:buFont typeface="Arial" pitchFamily="34" charset="0"/>
              <a:buChar char="•"/>
            </a:pPr>
            <a:r>
              <a:rPr lang="cs-CZ" sz="2200" dirty="0"/>
              <a:t> Rozdané karty jsou jen výchozím bodem</a:t>
            </a:r>
          </a:p>
          <a:p>
            <a:pPr>
              <a:buFont typeface="Arial" pitchFamily="34" charset="0"/>
              <a:buChar char="•"/>
            </a:pPr>
            <a:r>
              <a:rPr lang="cs-CZ" sz="2200" dirty="0"/>
              <a:t>  Každý se může měnit</a:t>
            </a:r>
          </a:p>
          <a:p>
            <a:pPr>
              <a:buFont typeface="Arial" pitchFamily="34" charset="0"/>
              <a:buChar char="•"/>
            </a:pPr>
            <a:r>
              <a:rPr lang="cs-CZ" sz="2200" dirty="0"/>
              <a:t> Skutečný potenciál je neznámý</a:t>
            </a:r>
          </a:p>
          <a:p>
            <a:pPr>
              <a:buFont typeface="Arial" pitchFamily="34" charset="0"/>
              <a:buChar char="•"/>
            </a:pPr>
            <a:r>
              <a:rPr lang="cs-CZ" sz="2200" dirty="0"/>
              <a:t> Nadšení k učení</a:t>
            </a:r>
          </a:p>
          <a:p>
            <a:pPr>
              <a:buFont typeface="Arial" pitchFamily="34" charset="0"/>
              <a:buChar char="•"/>
            </a:pPr>
            <a:r>
              <a:rPr lang="cs-CZ" sz="2200" dirty="0"/>
              <a:t> Nedostatky neskrývám </a:t>
            </a:r>
            <a:r>
              <a:rPr lang="cs-CZ" sz="2200" dirty="0">
                <a:sym typeface="Symbol"/>
              </a:rPr>
              <a:t></a:t>
            </a:r>
            <a:r>
              <a:rPr lang="cs-CZ" sz="2200" dirty="0"/>
              <a:t> překonávám</a:t>
            </a:r>
          </a:p>
          <a:p>
            <a:pPr>
              <a:buFont typeface="Arial" pitchFamily="34" charset="0"/>
              <a:buChar char="•"/>
            </a:pPr>
            <a:r>
              <a:rPr lang="cs-CZ" sz="2200" dirty="0"/>
              <a:t> </a:t>
            </a:r>
            <a:r>
              <a:rPr lang="cs-CZ" sz="2200" strike="sngStrike" dirty="0"/>
              <a:t>Kdokoli dokáže cokoli</a:t>
            </a:r>
          </a:p>
          <a:p>
            <a:pPr>
              <a:buFont typeface="Arial" pitchFamily="34" charset="0"/>
              <a:buChar char="•"/>
            </a:pPr>
            <a:r>
              <a:rPr lang="cs-CZ" sz="2200" dirty="0"/>
              <a:t> Optimismus, nevzdá to</a:t>
            </a:r>
          </a:p>
          <a:p>
            <a:endParaRPr lang="sk-SK" sz="2200" dirty="0"/>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TotalTime>
  <Words>966</Words>
  <Application>Microsoft Office PowerPoint</Application>
  <PresentationFormat>Předvádění na obrazovce (4:3)</PresentationFormat>
  <Paragraphs>130</Paragraphs>
  <Slides>14</Slides>
  <Notes>11</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Symbol</vt:lpstr>
      <vt:lpstr>Times New Roman</vt:lpstr>
      <vt:lpstr>Motív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Marko</dc:creator>
  <cp:lastModifiedBy>Jelinkova</cp:lastModifiedBy>
  <cp:revision>10</cp:revision>
  <dcterms:created xsi:type="dcterms:W3CDTF">2018-06-03T09:53:53Z</dcterms:created>
  <dcterms:modified xsi:type="dcterms:W3CDTF">2018-06-21T08:28:57Z</dcterms:modified>
</cp:coreProperties>
</file>