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6" r:id="rId4"/>
    <p:sldId id="267" r:id="rId5"/>
    <p:sldId id="271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72" r:id="rId17"/>
    <p:sldId id="265" r:id="rId18"/>
    <p:sldId id="276" r:id="rId19"/>
    <p:sldId id="280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ína Marková" initials="KM" lastIdx="1" clrIdx="0">
    <p:extLst>
      <p:ext uri="{19B8F6BF-5375-455C-9EA6-DF929625EA0E}">
        <p15:presenceInfo xmlns:p15="http://schemas.microsoft.com/office/powerpoint/2012/main" userId="S-1-5-21-4186913222-1003457703-857276227-1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A14"/>
    <a:srgbClr val="C198E0"/>
    <a:srgbClr val="E424A4"/>
    <a:srgbClr val="61C3FF"/>
    <a:srgbClr val="009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556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chartUserShapes" Target="../drawings/drawing3.x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50001127788805"/>
          <c:y val="0.20092592592592592"/>
          <c:w val="0.57083333333333364"/>
          <c:h val="0.5798611111111114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76-4D5F-A0B4-0640C4AD1391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076-4D5F-A0B4-0640C4AD1391}"/>
              </c:ext>
            </c:extLst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076-4D5F-A0B4-0640C4AD1391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076-4D5F-A0B4-0640C4AD139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76-4D5F-A0B4-0640C4AD13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076-4D5F-A0B4-0640C4AD1391}"/>
                </c:ext>
              </c:extLst>
            </c:dLbl>
            <c:dLbl>
              <c:idx val="2"/>
              <c:layout>
                <c:manualLayout>
                  <c:x val="0.13645834452578295"/>
                  <c:y val="1.4814814814814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76-4D5F-A0B4-0640C4AD139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CNC </a:t>
                    </a:r>
                    <a:r>
                      <a:rPr lang="en-US" baseline="0" dirty="0" err="1"/>
                      <a:t>obrábění</a:t>
                    </a:r>
                    <a:r>
                      <a:rPr lang="en-US" baseline="0" dirty="0"/>
                      <a:t>
</a:t>
                    </a:r>
                    <a:r>
                      <a:rPr lang="cs-CZ" baseline="0" dirty="0"/>
                      <a:t>18%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76-4D5F-A0B4-0640C4AD139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List1!$B$6:$B$9</c:f>
              <c:strCache>
                <c:ptCount val="4"/>
                <c:pt idx="0">
                  <c:v>management a administrativa</c:v>
                </c:pt>
                <c:pt idx="1">
                  <c:v>technické oddělení</c:v>
                </c:pt>
                <c:pt idx="2">
                  <c:v>slévárna</c:v>
                </c:pt>
                <c:pt idx="3">
                  <c:v>CNC opracování</c:v>
                </c:pt>
              </c:strCache>
            </c:strRef>
          </c:cat>
          <c:val>
            <c:numRef>
              <c:f>List1!$C$6:$C$9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44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76-4D5F-A0B4-0640C4AD13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17604642187312E-2"/>
          <c:y val="0.18111519423219344"/>
          <c:w val="0.68360277136258663"/>
          <c:h val="0.7215686274509806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575-4585-8C62-2617AF1C0FC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575-4585-8C62-2617AF1C0FCF}"/>
              </c:ext>
            </c:extLst>
          </c:dPt>
          <c:dPt>
            <c:idx val="2"/>
            <c:bubble3D val="0"/>
            <c:spPr>
              <a:solidFill>
                <a:srgbClr val="F82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575-4585-8C62-2617AF1C0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575-4585-8C62-2617AF1C0FCF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575-4585-8C62-2617AF1C0FCF}"/>
              </c:ext>
            </c:extLst>
          </c:dPt>
          <c:dLbls>
            <c:dLbl>
              <c:idx val="0"/>
              <c:layout>
                <c:manualLayout>
                  <c:x val="-0.15684568698410908"/>
                  <c:y val="-8.259053494872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75-4585-8C62-2617AF1C0FCF}"/>
                </c:ext>
              </c:extLst>
            </c:dLbl>
            <c:dLbl>
              <c:idx val="1"/>
              <c:layout>
                <c:manualLayout>
                  <c:x val="1.3208057851293266E-2"/>
                  <c:y val="3.4007867331828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75-4585-8C62-2617AF1C0FCF}"/>
                </c:ext>
              </c:extLst>
            </c:dLbl>
            <c:dLbl>
              <c:idx val="2"/>
              <c:layout>
                <c:manualLayout>
                  <c:x val="0.18161079545528419"/>
                  <c:y val="3.6437000712673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75-4585-8C62-2617AF1C0FCF}"/>
                </c:ext>
              </c:extLst>
            </c:dLbl>
            <c:dLbl>
              <c:idx val="3"/>
              <c:layout>
                <c:manualLayout>
                  <c:x val="0"/>
                  <c:y val="-8.9877935091260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75-4585-8C62-2617AF1C0FCF}"/>
                </c:ext>
              </c:extLst>
            </c:dLbl>
            <c:dLbl>
              <c:idx val="4"/>
              <c:layout>
                <c:manualLayout>
                  <c:x val="9.4107412190465492E-2"/>
                  <c:y val="-2.4291333808448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75-4585-8C62-2617AF1C0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List1!$B$5:$B$9</c:f>
              <c:strCache>
                <c:ptCount val="5"/>
                <c:pt idx="0">
                  <c:v>strojírenství</c:v>
                </c:pt>
                <c:pt idx="1">
                  <c:v>zemědělství</c:v>
                </c:pt>
                <c:pt idx="2">
                  <c:v>energetika</c:v>
                </c:pt>
                <c:pt idx="3">
                  <c:v>vzduchotechnika</c:v>
                </c:pt>
                <c:pt idx="4">
                  <c:v>ostatní</c:v>
                </c:pt>
              </c:strCache>
            </c:strRef>
          </c:cat>
          <c:val>
            <c:numRef>
              <c:f>List1!$C$5:$C$9</c:f>
              <c:numCache>
                <c:formatCode>0%</c:formatCode>
                <c:ptCount val="5"/>
                <c:pt idx="0">
                  <c:v>0.29000000000000015</c:v>
                </c:pt>
                <c:pt idx="1">
                  <c:v>0.14000000000000001</c:v>
                </c:pt>
                <c:pt idx="2">
                  <c:v>0.31000000000000016</c:v>
                </c:pt>
                <c:pt idx="3">
                  <c:v>0.12000000000000002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75-4585-8C62-2617AF1C0F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15541581546791"/>
          <c:y val="0.14158499759916068"/>
          <c:w val="0.55681818181818177"/>
          <c:h val="0.55636363636363662"/>
        </c:manualLayout>
      </c:layout>
      <c:pie3DChart>
        <c:varyColors val="1"/>
        <c:ser>
          <c:idx val="0"/>
          <c:order val="0"/>
          <c:spPr>
            <a:ln w="0">
              <a:noFill/>
            </a:ln>
            <a:effectLst>
              <a:outerShdw blurRad="1270000" dist="2463800" dir="21540000" sx="200000" sy="200000" algn="ctr" rotWithShape="0">
                <a:prstClr val="black">
                  <a:alpha val="0"/>
                </a:prstClr>
              </a:outerShdw>
            </a:effectLst>
          </c:spPr>
          <c:explosion val="1"/>
          <c:dPt>
            <c:idx val="0"/>
            <c:bubble3D val="0"/>
            <c:explosion val="9"/>
            <c:spPr>
              <a:blipFill dpi="0" rotWithShape="1">
                <a:blip xmlns:r="http://schemas.openxmlformats.org/officeDocument/2006/relationships" r:embed="rId1"/>
                <a:srcRect/>
                <a:stretch>
                  <a:fillRect r="-1000"/>
                </a:stretch>
              </a:blipFill>
              <a:ln w="0">
                <a:noFill/>
              </a:ln>
              <a:effectLst>
                <a:outerShdw dist="2413000" sx="1000" sy="10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6445-43DD-99CA-4D3BD62A6995}"/>
              </c:ext>
            </c:extLst>
          </c:dPt>
          <c:dPt>
            <c:idx val="1"/>
            <c:bubble3D val="0"/>
            <c:explosion val="14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215900">
                <a:solidFill>
                  <a:schemeClr val="tx1"/>
                </a:solidFill>
              </a:ln>
              <a:effectLst>
                <a:outerShdw blurRad="1270000" dist="2463800" dir="21540000" sx="199000" sy="1990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15900" prstMaterial="metal">
                <a:bevelT w="139700"/>
                <a:bevelB w="127000" h="1143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45-43DD-99CA-4D3BD62A6995}"/>
              </c:ext>
            </c:extLst>
          </c:dPt>
          <c:dPt>
            <c:idx val="2"/>
            <c:bubble3D val="0"/>
            <c:explosion val="12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 l="-170000"/>
                </a:stretch>
              </a:blipFill>
              <a:ln w="0">
                <a:noFill/>
              </a:ln>
              <a:effectLst>
                <a:outerShdw blurRad="1270000" dist="2463800" dir="21540000" sx="200000" sy="2000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445-43DD-99CA-4D3BD62A6995}"/>
              </c:ext>
            </c:extLst>
          </c:dPt>
          <c:dPt>
            <c:idx val="3"/>
            <c:bubble3D val="0"/>
            <c:explosion val="1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ln w="0">
                <a:noFill/>
              </a:ln>
              <a:effectLst>
                <a:outerShdw blurRad="1270000" dist="2463800" dir="21540000" sx="200000" sy="2000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445-43DD-99CA-4D3BD62A6995}"/>
              </c:ext>
            </c:extLst>
          </c:dPt>
          <c:dPt>
            <c:idx val="4"/>
            <c:bubble3D val="0"/>
            <c:explosion val="14"/>
            <c:spPr>
              <a:solidFill>
                <a:schemeClr val="bg2">
                  <a:lumMod val="50000"/>
                </a:schemeClr>
              </a:solidFill>
              <a:ln w="0">
                <a:noFill/>
              </a:ln>
              <a:effectLst>
                <a:outerShdw blurRad="1270000" dist="2463800" dir="21540000" sx="200000" sy="2000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445-43DD-99CA-4D3BD62A6995}"/>
              </c:ext>
            </c:extLst>
          </c:dPt>
          <c:dLbls>
            <c:dLbl>
              <c:idx val="3"/>
              <c:layout>
                <c:manualLayout>
                  <c:x val="6.7060845836738367E-2"/>
                  <c:y val="-8.99279374076972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45-43DD-99CA-4D3BD62A6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List1!$B$21:$B$25</c:f>
              <c:strCache>
                <c:ptCount val="5"/>
                <c:pt idx="0">
                  <c:v>Německo</c:v>
                </c:pt>
                <c:pt idx="1">
                  <c:v>Francie</c:v>
                </c:pt>
                <c:pt idx="2">
                  <c:v>Slovensko</c:v>
                </c:pt>
                <c:pt idx="3">
                  <c:v>Česká republika</c:v>
                </c:pt>
                <c:pt idx="4">
                  <c:v>ostatní</c:v>
                </c:pt>
              </c:strCache>
            </c:strRef>
          </c:cat>
          <c:val>
            <c:numRef>
              <c:f>List1!$C$21:$C$25</c:f>
              <c:numCache>
                <c:formatCode>0%</c:formatCode>
                <c:ptCount val="5"/>
                <c:pt idx="0">
                  <c:v>0.42000000000000015</c:v>
                </c:pt>
                <c:pt idx="1">
                  <c:v>9.0000000000000024E-2</c:v>
                </c:pt>
                <c:pt idx="2">
                  <c:v>0.11</c:v>
                </c:pt>
                <c:pt idx="3">
                  <c:v>0.33000000000000024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45-43DD-99CA-4D3BD62A699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27000">
        <a:schemeClr val="accent1">
          <a:alpha val="98000"/>
        </a:schemeClr>
      </a:glow>
    </a:effectLst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5">
    <c:autoUpdate val="0"/>
  </c:externalData>
  <c:userShapes r:id="rId6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TRŽBY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 V MIL. EUR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79981418234264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32020130540919E-2"/>
          <c:y val="0.11269814362693197"/>
          <c:w val="0.8259994881616386"/>
          <c:h val="0.792458562380431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List1!$B$5</c:f>
              <c:strCache>
                <c:ptCount val="1"/>
                <c:pt idx="0">
                  <c:v>TRŽBY V MIL. EUR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cs-CZ" dirty="0"/>
                      <a:t>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D5-4E5F-853C-6A57B8F31D8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cs-CZ" dirty="0"/>
                      <a:t>5*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D5-4E5F-853C-6A57B8F31D8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cs-CZ" dirty="0"/>
                      <a:t>4,3*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D5-4E5F-853C-6A57B8F31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List1!$A$6:$A$15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List1!$B$6:$B$15</c:f>
              <c:numCache>
                <c:formatCode>General</c:formatCode>
                <c:ptCount val="10"/>
                <c:pt idx="0">
                  <c:v>3.6</c:v>
                </c:pt>
                <c:pt idx="1">
                  <c:v>4.8</c:v>
                </c:pt>
                <c:pt idx="2">
                  <c:v>5.4</c:v>
                </c:pt>
                <c:pt idx="3">
                  <c:v>4.9000000000000004</c:v>
                </c:pt>
                <c:pt idx="4">
                  <c:v>5</c:v>
                </c:pt>
                <c:pt idx="5">
                  <c:v>5</c:v>
                </c:pt>
                <c:pt idx="6">
                  <c:v>6.1</c:v>
                </c:pt>
                <c:pt idx="7">
                  <c:v>5</c:v>
                </c:pt>
                <c:pt idx="8">
                  <c:v>4.3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A-4D94-BAA3-85FCE1D17C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3166080"/>
        <c:axId val="163167616"/>
        <c:axId val="163121792"/>
      </c:bar3DChart>
      <c:catAx>
        <c:axId val="1631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167616"/>
        <c:crosses val="autoZero"/>
        <c:auto val="0"/>
        <c:lblAlgn val="ctr"/>
        <c:lblOffset val="100"/>
        <c:noMultiLvlLbl val="0"/>
      </c:catAx>
      <c:valAx>
        <c:axId val="16316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166080"/>
        <c:crosses val="autoZero"/>
        <c:crossBetween val="between"/>
      </c:valAx>
      <c:serAx>
        <c:axId val="163121792"/>
        <c:scaling>
          <c:orientation val="minMax"/>
        </c:scaling>
        <c:delete val="1"/>
        <c:axPos val="b"/>
        <c:majorTickMark val="none"/>
        <c:minorTickMark val="none"/>
        <c:tickLblPos val="none"/>
        <c:crossAx val="1631676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0.79107</cdr:x>
      <cdr:y>0.83546</cdr:y>
    </cdr:from>
    <cdr:to>
      <cdr:x>0.98485</cdr:x>
      <cdr:y>0.90075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275A76A6-61A5-4EA0-8223-217B0AD8ED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644703" y="5729581"/>
          <a:ext cx="2362566" cy="44775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0.73842</cdr:x>
      <cdr:y>0.89926</cdr:y>
    </cdr:from>
    <cdr:to>
      <cdr:x>0.94118</cdr:x>
      <cdr:y>0.96733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275A76A6-61A5-4EA0-8223-217B0AD8ED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603985" y="5915355"/>
          <a:ext cx="2362530" cy="44773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0.7079</cdr:x>
      <cdr:y>0.76303</cdr:y>
    </cdr:from>
    <cdr:to>
      <cdr:x>0.89409</cdr:x>
      <cdr:y>0.82285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275A76A6-61A5-4EA0-8223-217B0AD8ED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982219" y="5711158"/>
          <a:ext cx="2362467" cy="4477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0.28766</cdr:x>
      <cdr:y>0.43477</cdr:y>
    </cdr:from>
    <cdr:to>
      <cdr:x>0.38057</cdr:x>
      <cdr:y>0.53632</cdr:y>
    </cdr:to>
    <cdr:pic>
      <cdr:nvPicPr>
        <cdr:cNvPr id="6" name="Obrázek 5">
          <a:extLst xmlns:a="http://schemas.openxmlformats.org/drawingml/2006/main">
            <a:ext uri="{FF2B5EF4-FFF2-40B4-BE49-F238E27FC236}">
              <a16:creationId xmlns:a16="http://schemas.microsoft.com/office/drawing/2014/main" id="{68537D4A-2074-42E5-A4F4-EEAB3B62C6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49981" y="3254179"/>
          <a:ext cx="1178920" cy="76012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F077-7097-407A-8F67-4C2F63595441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CF1B2-182D-48D1-A397-3B612B8322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50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7DD8D-7A04-4EE5-9141-07F3AA89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CD2D4C-25FE-4E7D-B733-F1BEA4EF8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4BA0DF-F6CB-4F4C-B54F-E5BE68EF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2D9CBF-D47A-4DBC-9DC0-96423278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B6FB7-A990-4A4F-BF5E-1FB52C40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2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F8A52-A056-4D63-BCAA-559D83EA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206374-6ABE-4D31-8E3F-2FD14472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93A5D-211A-455E-BF53-CE25045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9C0E5F-039E-4081-B507-280AFE12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D3D924-DC9F-4CDE-ACD4-0C029FE1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2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F2906C-B0C0-4DDA-BD2A-1170163AF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959C71-9014-4D96-B5D2-9966750DC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CB0FE-02D3-4FB5-B205-2C2AD5B9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A7A228-E79B-436F-9C27-5580C1F7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CD918E-E1B6-46EB-BF61-2898C4D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0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DD2EB-4892-4F79-B548-56CD996B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553A28-FF5C-4AFF-BFF3-E7C8B6F8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94201-4338-4623-A697-1BB62D15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BD5C70-5F79-46B8-B6E0-780F0702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C527F-AAAF-4232-B7EB-3D60583C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4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6DFB3-4684-40A2-A2CE-383E89C2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928169-4B38-43F0-B0DE-BA0D86717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9BCE10-0E4E-4E69-A8C3-D3082DAF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29007-AB4C-44A7-BC64-4123B094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C1E7E-D9B4-43F4-B52E-866E11E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9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D58E1-454E-4022-9779-83AE6AC0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857725-0852-47C5-96F8-A185783BE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D4330-2603-4E7E-A249-7E53C614B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96EC85-DBF9-4CEA-95C1-ACFF7513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8D3B94-EE65-42C6-8DE3-0B13B691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A993CB-795C-4D5B-989F-EB583911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F7536-9279-4397-935F-20784740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035CD2-E1CF-427B-AD20-46D039D6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3FBC20-0E2E-4469-B053-E1B77F759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094B35-70EB-4693-AD3E-DD3BB5271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C76408-A1D1-4564-8391-766D86B6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FCC4DF-5B43-49B9-AC08-B2A0A8D0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4545D6-0782-42B2-81DB-2E572094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8D78C7-3D76-4CA3-91FE-AA6D7151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6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3F027-57E6-45A6-9BB5-0A8519BC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F6532A-5412-4C64-BE74-163076B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EADAB8-3415-4C3F-802A-BBEF6293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BF3483-CBE6-45D9-8900-86A2B720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07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3B0A8C-F907-4FAC-AEF1-9DB8D047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53BF89-C2E6-4795-9F16-24CABF0F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E4949-83F0-4800-AB0D-D40AD79A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91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D25E5-8323-4494-A4DB-EEF54DFA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47171-C3FC-4FBE-A431-35D63684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C9348B-D2FF-4F17-A25B-89340A05C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A3684F-6AE0-4F5B-A3EA-0E0BD2AE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81F44-5250-42E3-8ACE-7262DD6E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4ECE63-4D11-4A65-AAAF-2D5CBC29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0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2D7AE-06EC-40F2-B075-E59AC589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C6DBE3-02D2-45FA-B314-D20C41EA3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4B35A9-9FBB-4B8D-B987-83BA84A1C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61C6D6-0846-498F-BD7A-D5D1FA5D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307806-6583-475E-91BD-3C29E048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EB6EFA-FBEF-498B-BFD4-5B4F4DF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1393EF-1AC3-4E96-8470-C4CC29F7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6632AF-F4F6-4AD7-86AB-FD9C36F57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8192A3-37F0-4B67-B19C-5397EA8F2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17B2-A88C-4706-8F9E-CB4F8797244B}" type="datetimeFigureOut">
              <a:rPr lang="cs-CZ" smtClean="0"/>
              <a:pPr/>
              <a:t>11.6.2019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4EF38-6358-4285-B7B9-D862EBA32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86FA52-3740-4D54-A423-72FDC3F2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7504-0098-46AE-B25E-283CC6BA91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9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6A88983-E355-4B61-A125-8E4FC3B9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KOVOLIT Česká, spol. s r.o.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5143729-AF50-4BDA-A3FC-4126E554C824}"/>
              </a:ext>
            </a:extLst>
          </p:cNvPr>
          <p:cNvSpPr/>
          <p:nvPr/>
        </p:nvSpPr>
        <p:spPr>
          <a:xfrm>
            <a:off x="926977" y="1690688"/>
            <a:ext cx="580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cap="small" dirty="0">
                <a:solidFill>
                  <a:srgbClr val="99B2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a prodej hliníkových odlitků od r. 1936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5A76A6-61A5-4EA0-8223-217B0AD8E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48" y="6092687"/>
            <a:ext cx="4038252" cy="7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-0.08519 C -1.45833E-6 -0.12361 0.14076 -0.17037 0.25495 -0.17037 L 0.51029 -0.1703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545DCB8-99E6-4550-8772-2816C1B66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871048"/>
              </p:ext>
            </p:extLst>
          </p:nvPr>
        </p:nvGraphicFramePr>
        <p:xfrm>
          <a:off x="792817" y="699096"/>
          <a:ext cx="12688477" cy="748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AA1437EB-0469-4205-BD5A-CC2D26DF8D5B}"/>
              </a:ext>
            </a:extLst>
          </p:cNvPr>
          <p:cNvSpPr/>
          <p:nvPr/>
        </p:nvSpPr>
        <p:spPr>
          <a:xfrm>
            <a:off x="506028" y="406709"/>
            <a:ext cx="11230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ZÁKAZNICKÉ PORTFOLIO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32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4931BB5C-E4D1-4AF2-8757-3570D4AB5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333944"/>
              </p:ext>
            </p:extLst>
          </p:nvPr>
        </p:nvGraphicFramePr>
        <p:xfrm>
          <a:off x="779738" y="506895"/>
          <a:ext cx="9049732" cy="545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F4DD1421-19D4-46C5-A604-8A1A78C08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5D46CB9-BC7F-44A8-B388-CA539427D7A5}"/>
              </a:ext>
            </a:extLst>
          </p:cNvPr>
          <p:cNvSpPr txBox="1"/>
          <p:nvPr/>
        </p:nvSpPr>
        <p:spPr>
          <a:xfrm>
            <a:off x="5675448" y="4864230"/>
            <a:ext cx="523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</a:t>
            </a:r>
            <a:r>
              <a:rPr lang="cs-CZ" sz="1200" dirty="0"/>
              <a:t>KOVOLIT Česká ukončil výrobu ztrátových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50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071AA82E-DAC9-48F7-9F89-9A7292153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8758" y="5103869"/>
            <a:ext cx="3639532" cy="12536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E164A6-D2CF-43B4-875A-A1AA676D55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107" y="1578914"/>
            <a:ext cx="3737579" cy="12536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872406-A885-4A33-B1BB-D3276FF64A3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2452" y="3990890"/>
            <a:ext cx="1985957" cy="27023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B43ECDD-C1B0-4035-B7AD-501819E2FD4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8908" y="1391960"/>
            <a:ext cx="2039343" cy="18254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5143A0-4229-42E8-B9DD-AFBDE6861FF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6682" y="359544"/>
            <a:ext cx="3343742" cy="12193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D59CA9-1D98-4E56-AB46-F7ADE70ACF1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3144" y="134485"/>
            <a:ext cx="3562847" cy="12574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A2477FE-CE71-43D0-8E94-A3CB8BBEFD7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7627" y="3580346"/>
            <a:ext cx="3181794" cy="94310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F07EA33-2FE7-434E-88B5-11B0E61131F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78092" y="3416681"/>
            <a:ext cx="2857899" cy="44773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AE42769-3BA2-4C44-8A41-5ECCB5CDAF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5A78315-E29E-45EB-90AA-304AE4078FE1}"/>
              </a:ext>
            </a:extLst>
          </p:cNvPr>
          <p:cNvSpPr/>
          <p:nvPr/>
        </p:nvSpPr>
        <p:spPr>
          <a:xfrm>
            <a:off x="2433564" y="3013499"/>
            <a:ext cx="178997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LODNÍ ÚVAZY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7C0B879-91E9-46CC-BCEC-3444512CFC78}"/>
              </a:ext>
            </a:extLst>
          </p:cNvPr>
          <p:cNvSpPr/>
          <p:nvPr/>
        </p:nvSpPr>
        <p:spPr>
          <a:xfrm>
            <a:off x="7278092" y="3093649"/>
            <a:ext cx="243098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TĚLESO ČERPADLA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EB9D44-BA75-4683-8D5B-15709D329FF5}"/>
              </a:ext>
            </a:extLst>
          </p:cNvPr>
          <p:cNvSpPr/>
          <p:nvPr/>
        </p:nvSpPr>
        <p:spPr>
          <a:xfrm>
            <a:off x="2369475" y="6312640"/>
            <a:ext cx="191815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VÍKO MOTORU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A7D9CDB-0950-4A4E-A39F-7653EDE670DC}"/>
              </a:ext>
            </a:extLst>
          </p:cNvPr>
          <p:cNvSpPr/>
          <p:nvPr/>
        </p:nvSpPr>
        <p:spPr>
          <a:xfrm>
            <a:off x="7643226" y="6536476"/>
            <a:ext cx="203357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SKŘÍŇ MOTORU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CBE86BD-2F69-4392-963E-6DBC42E859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786" y="1405324"/>
            <a:ext cx="2857117" cy="20633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921940-F294-4FFE-A239-F2834DD871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0055" y="1322418"/>
            <a:ext cx="2951387" cy="16750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281048-258D-445E-B15A-7AD6359960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0799" y="4463719"/>
            <a:ext cx="2980907" cy="15746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9157CA-21D5-4D98-9742-8DD7339475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4363" y="4712045"/>
            <a:ext cx="2870529" cy="19093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52923FC-890A-4E8C-B8B9-5DEA78C92D1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0799" y="110924"/>
            <a:ext cx="2915057" cy="9145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B7F9C3B-6A17-4069-9BA0-08D95E34681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8722" y="275502"/>
            <a:ext cx="3972479" cy="69542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FE7B30-0B8A-48EE-9DA2-5F9DB339674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8999" y="3682560"/>
            <a:ext cx="3686689" cy="78115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761E786-9754-4093-8F35-192676A21BE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36224" y="3188022"/>
            <a:ext cx="2438668" cy="14291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3B8101E-56B0-4935-B707-1A5DA09CCC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1D6A776-E92E-4263-AEEA-ECF61642D4F6}"/>
              </a:ext>
            </a:extLst>
          </p:cNvPr>
          <p:cNvSpPr/>
          <p:nvPr/>
        </p:nvSpPr>
        <p:spPr>
          <a:xfrm>
            <a:off x="3572183" y="3474450"/>
            <a:ext cx="106952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VENTIL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9ABF1BC-F240-4980-945C-9BEEAB8B18AE}"/>
              </a:ext>
            </a:extLst>
          </p:cNvPr>
          <p:cNvSpPr/>
          <p:nvPr/>
        </p:nvSpPr>
        <p:spPr>
          <a:xfrm>
            <a:off x="6561658" y="3036532"/>
            <a:ext cx="199099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OLEJOVÁ VANA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1087793-2BC5-4C2F-85CC-C5C6246C4020}"/>
              </a:ext>
            </a:extLst>
          </p:cNvPr>
          <p:cNvSpPr/>
          <p:nvPr/>
        </p:nvSpPr>
        <p:spPr>
          <a:xfrm>
            <a:off x="3266509" y="6220830"/>
            <a:ext cx="202074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SKŘÍŇ VENTILU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0313A13-39A7-46F5-8EFE-A0808A6B8E7A}"/>
              </a:ext>
            </a:extLst>
          </p:cNvPr>
          <p:cNvSpPr/>
          <p:nvPr/>
        </p:nvSpPr>
        <p:spPr>
          <a:xfrm>
            <a:off x="7337158" y="6529236"/>
            <a:ext cx="243098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TĚLESO ČERPADLA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78B7A4-02BF-4CE0-9BD2-CDFEDEAE47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9205" y="976242"/>
            <a:ext cx="1739271" cy="25346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09F374-9E23-42BF-BC3B-F4EE0395C0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2615" y="4921547"/>
            <a:ext cx="2152452" cy="19364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4583696-577D-4914-A8F1-6804BA3CC7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4237" y="1504159"/>
            <a:ext cx="2349882" cy="1894747"/>
          </a:xfrm>
          <a:prstGeom prst="rect">
            <a:avLst/>
          </a:prstGeom>
        </p:spPr>
      </p:pic>
      <p:pic>
        <p:nvPicPr>
          <p:cNvPr id="6" name="Obrázek 5" descr="C:\Users\cardaz\AppData\Local\Microsoft\Windows\INetCache\Content.MSO\6F278DBC.tmp">
            <a:extLst>
              <a:ext uri="{FF2B5EF4-FFF2-40B4-BE49-F238E27FC236}">
                <a16:creationId xmlns:a16="http://schemas.microsoft.com/office/drawing/2014/main" id="{A223CCA5-AA0A-4FF6-9A55-DEDDE83191A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21" y="3425516"/>
            <a:ext cx="2349882" cy="13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44C75D-5890-40DB-95EE-08E6F025682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1283" y="4842268"/>
            <a:ext cx="3207130" cy="18361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8BB8D1-96CF-40F1-A76A-F5690BF87D0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431" y="3510911"/>
            <a:ext cx="3124636" cy="10955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FB219E-0869-4D89-96AE-5934354E1A4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1149" y="124810"/>
            <a:ext cx="3096057" cy="13527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65C7530-7A25-44F9-A64D-CBEAA19E141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983" y="124810"/>
            <a:ext cx="3991532" cy="81926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BCAF3B9-0756-46B9-9F8A-5869F4BDFD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CFFED03-3853-40F6-8A85-86A3D531FD84}"/>
              </a:ext>
            </a:extLst>
          </p:cNvPr>
          <p:cNvSpPr/>
          <p:nvPr/>
        </p:nvSpPr>
        <p:spPr>
          <a:xfrm>
            <a:off x="8541103" y="2972870"/>
            <a:ext cx="1732205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VENTILÁTOR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7525C43-6139-40C1-87BD-55D97963B7D6}"/>
              </a:ext>
            </a:extLst>
          </p:cNvPr>
          <p:cNvSpPr/>
          <p:nvPr/>
        </p:nvSpPr>
        <p:spPr>
          <a:xfrm>
            <a:off x="7524877" y="6447092"/>
            <a:ext cx="192411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SVORKOVNICE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8E6F4D1-9B7F-43C3-845E-35F78E401B91}"/>
              </a:ext>
            </a:extLst>
          </p:cNvPr>
          <p:cNvSpPr/>
          <p:nvPr/>
        </p:nvSpPr>
        <p:spPr>
          <a:xfrm>
            <a:off x="2944540" y="6438871"/>
            <a:ext cx="201657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TĚLESO FILTRU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28B1B69-89A9-4520-A678-53C23DDC1DC1}"/>
              </a:ext>
            </a:extLst>
          </p:cNvPr>
          <p:cNvSpPr/>
          <p:nvPr/>
        </p:nvSpPr>
        <p:spPr>
          <a:xfrm>
            <a:off x="2938119" y="1491408"/>
            <a:ext cx="6096000" cy="67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TĚLESO KOMPRESORU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81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ŘÍZENÍ KVALITY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94" y="1724899"/>
            <a:ext cx="10515600" cy="36718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b="1" dirty="0"/>
              <a:t>KOVOLIT Česká je certifikován podle norem </a:t>
            </a:r>
            <a:r>
              <a:rPr lang="cs-CZ" sz="3300" b="1" dirty="0">
                <a:solidFill>
                  <a:srgbClr val="FF0000"/>
                </a:solidFill>
              </a:rPr>
              <a:t>ČSN EN ISO 9001:2016 a ISO 14000:2016</a:t>
            </a:r>
          </a:p>
          <a:p>
            <a:pPr marL="0" indent="0">
              <a:buNone/>
            </a:pPr>
            <a:r>
              <a:rPr lang="cs-CZ" sz="3300" b="1" dirty="0"/>
              <a:t> </a:t>
            </a:r>
          </a:p>
          <a:p>
            <a:pPr marL="0" indent="0">
              <a:buNone/>
            </a:pPr>
            <a:r>
              <a:rPr lang="cs-CZ" b="1" dirty="0"/>
              <a:t>K zajištění kvality používáme:</a:t>
            </a:r>
          </a:p>
          <a:p>
            <a:pPr lvl="0"/>
            <a:r>
              <a:rPr lang="cs-CZ" dirty="0"/>
              <a:t>rentgen YXLON MU 2000</a:t>
            </a:r>
          </a:p>
          <a:p>
            <a:pPr lvl="0"/>
            <a:r>
              <a:rPr lang="cs-CZ" dirty="0" err="1"/>
              <a:t>leak</a:t>
            </a:r>
            <a:r>
              <a:rPr lang="cs-CZ" dirty="0"/>
              <a:t> </a:t>
            </a:r>
            <a:r>
              <a:rPr lang="cs-CZ" dirty="0" err="1"/>
              <a:t>detector</a:t>
            </a:r>
            <a:r>
              <a:rPr lang="cs-CZ" dirty="0"/>
              <a:t> </a:t>
            </a:r>
            <a:r>
              <a:rPr lang="cs-CZ" dirty="0" err="1"/>
              <a:t>Spectron</a:t>
            </a:r>
            <a:r>
              <a:rPr lang="cs-CZ" dirty="0"/>
              <a:t> 5000</a:t>
            </a:r>
          </a:p>
          <a:p>
            <a:pPr lvl="0"/>
            <a:r>
              <a:rPr lang="cs-CZ" dirty="0"/>
              <a:t>jiskrový spektrometr SPECTRO pro určení chemického složení prvků ve slitinách</a:t>
            </a:r>
          </a:p>
          <a:p>
            <a:pPr lvl="0"/>
            <a:r>
              <a:rPr lang="cs-CZ" dirty="0"/>
              <a:t>výškoměr TRIMOS VECTRA 600 </a:t>
            </a:r>
            <a:r>
              <a:rPr lang="cs-CZ" dirty="0" err="1"/>
              <a:t>Touch</a:t>
            </a:r>
            <a:r>
              <a:rPr lang="cs-CZ" dirty="0"/>
              <a:t>, </a:t>
            </a:r>
            <a:r>
              <a:rPr lang="cs-CZ" dirty="0" err="1"/>
              <a:t>Mitutoyto</a:t>
            </a:r>
            <a:r>
              <a:rPr lang="cs-CZ" dirty="0"/>
              <a:t> EURO 500</a:t>
            </a:r>
          </a:p>
          <a:p>
            <a:pPr lvl="0"/>
            <a:r>
              <a:rPr lang="cs-CZ" dirty="0"/>
              <a:t>3D CAD/CAM  Solid Works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6851475-9FA3-49DB-85C0-96AC19BFB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81524"/>
              </p:ext>
            </p:extLst>
          </p:nvPr>
        </p:nvGraphicFramePr>
        <p:xfrm>
          <a:off x="6624966" y="610221"/>
          <a:ext cx="38338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4" imgW="5393880" imgH="7647840" progId="AcroExch.Document.DC">
                  <p:embed/>
                </p:oleObj>
              </mc:Choice>
              <mc:Fallback>
                <p:oleObj name="Acrobat Document" r:id="rId4" imgW="5393880" imgH="7647840" progId="AcroExch.Document.DC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966" y="610221"/>
                        <a:ext cx="3833812" cy="541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88B04AF-BDF7-47D0-BFE1-3161AD071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24993"/>
              </p:ext>
            </p:extLst>
          </p:nvPr>
        </p:nvGraphicFramePr>
        <p:xfrm>
          <a:off x="1435485" y="610221"/>
          <a:ext cx="38338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6" imgW="5393880" imgH="7647840" progId="AcroExch.Document.DC">
                  <p:embed/>
                </p:oleObj>
              </mc:Choice>
              <mc:Fallback>
                <p:oleObj name="Acrobat Document" r:id="rId6" imgW="5393880" imgH="7647840" progId="AcroExch.Document.DC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485" y="610221"/>
                        <a:ext cx="3833812" cy="541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3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4862DC-50E5-4A7A-8BE5-2DB21BB7E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50A95D8-E931-4B8E-BB89-8BC00F25B1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626" y="223869"/>
            <a:ext cx="5123160" cy="2964487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0617BA5-BA7B-486F-A2F2-4196282C7B2E}"/>
              </a:ext>
            </a:extLst>
          </p:cNvPr>
          <p:cNvSpPr txBox="1"/>
          <p:nvPr/>
        </p:nvSpPr>
        <p:spPr>
          <a:xfrm>
            <a:off x="3506771" y="1979897"/>
            <a:ext cx="83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Česká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80DDDB-CCDA-49A4-B5EF-F7354A3D8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23" y="0"/>
            <a:ext cx="6606877" cy="4467869"/>
          </a:xfrm>
          <a:prstGeom prst="rect">
            <a:avLst/>
          </a:prstGeom>
          <a:effectLst>
            <a:reflection stA="73000" endPos="65000" dist="50800" dir="5400000" sy="-100000" algn="bl" rotWithShape="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2238D23-E7CF-4B26-9D56-2A6D3C079D13}"/>
              </a:ext>
            </a:extLst>
          </p:cNvPr>
          <p:cNvSpPr txBox="1"/>
          <p:nvPr/>
        </p:nvSpPr>
        <p:spPr>
          <a:xfrm>
            <a:off x="163626" y="4387362"/>
            <a:ext cx="5194169" cy="2246769"/>
          </a:xfrm>
          <a:prstGeom prst="rect">
            <a:avLst/>
          </a:prstGeom>
          <a:noFill/>
          <a:effectLst>
            <a:outerShdw blurRad="1028700" dist="2540000" dir="16500000" sx="97000" sy="97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KOVOLIT Česká, spol. s r. o.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16, 664 31  Lelekovice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TEL.:	541 232 423, 541 232 004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MOBIL: 	722 117 646, 608 421 318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FAX: 	541 232 114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info@</a:t>
            </a:r>
            <a:r>
              <a:rPr lang="cs-CZ" sz="2000" dirty="0"/>
              <a:t>kovolitceska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.cz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www.kovolitceska.cz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3C22F088-DFFD-4C92-A294-199D7DC7D2B7}"/>
              </a:ext>
            </a:extLst>
          </p:cNvPr>
          <p:cNvSpPr/>
          <p:nvPr/>
        </p:nvSpPr>
        <p:spPr>
          <a:xfrm>
            <a:off x="2092750" y="1442302"/>
            <a:ext cx="103695" cy="13197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993CF531-C3BB-44DC-B98C-CF08858106B3}"/>
              </a:ext>
            </a:extLst>
          </p:cNvPr>
          <p:cNvSpPr/>
          <p:nvPr/>
        </p:nvSpPr>
        <p:spPr>
          <a:xfrm flipV="1">
            <a:off x="3638745" y="2448173"/>
            <a:ext cx="122549" cy="9224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B77D38-2611-4D7B-A2ED-A2609F0BE3EE}"/>
              </a:ext>
            </a:extLst>
          </p:cNvPr>
          <p:cNvSpPr txBox="1"/>
          <p:nvPr/>
        </p:nvSpPr>
        <p:spPr>
          <a:xfrm>
            <a:off x="1761153" y="1532559"/>
            <a:ext cx="71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Praha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89836FB-D5B2-4F88-AF97-F8478FEE092A}"/>
              </a:ext>
            </a:extLst>
          </p:cNvPr>
          <p:cNvSpPr txBox="1"/>
          <p:nvPr/>
        </p:nvSpPr>
        <p:spPr>
          <a:xfrm>
            <a:off x="3506771" y="2465904"/>
            <a:ext cx="7541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Brno</a:t>
            </a:r>
          </a:p>
        </p:txBody>
      </p:sp>
    </p:spTree>
    <p:extLst>
      <p:ext uri="{BB962C8B-B14F-4D97-AF65-F5344CB8AC3E}">
        <p14:creationId xmlns:p14="http://schemas.microsoft.com/office/powerpoint/2010/main" val="9813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1" y="136634"/>
            <a:ext cx="10103069" cy="64113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Styl řízení minulého vedení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84" y="1387078"/>
            <a:ext cx="10515600" cy="53828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AF687-6E77-441F-865A-E7B2FAD084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8615" y="954101"/>
            <a:ext cx="10406833" cy="5278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Používaný styl manažerské práce ve vyšších úrovních hierarchie podniku lze částečně označit jako konzultační, částečně autoritativní. V podniku je vytvořen vlastní systém kooperace mezi zaměstnanci (často mimo kontrolu vedení), nedochází k delegování rozhodovací pravomoci, určité oblasti se konzultují mezi spolupracovníky nezávisle na vedení. Neexistuje efektivní způsob motivace a tolerance k chybám je vysoká (často bez možnosti postihu). Kontrola je pouze výběrová, úkoly jsou často nedotaženy do konce.  Nižší patra podnikové hierarchie, zejména výroba, nadále používá čistě styl autoritativní.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06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1" y="493985"/>
            <a:ext cx="10103069" cy="34684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Aktuální styl řízení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84" y="1387078"/>
            <a:ext cx="10515600" cy="5382837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Znát osobně a důkladně každého zaměstnance -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jeho motivaci k vyšším výkonům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(finanční, kolektivní norma, pocit důležitosti při svěřeném konkrétním úkolu)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Dobrovolné navýšení platů o pohyblivou složku vyplacenou na základě jasně stanovených, kontrolovatelných a lehce spočitatelných pravidel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Důkladná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nepravidelná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kontrola všech podřízených 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Jasně stanovit povinnosti a pravomoci jednotlivých zaměstnanců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Delegovat některé vybrané pravomoci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Konzultovat odborné věci s tím „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pravým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“ člověkem ve firmě, ale mít možnost konzultace i mimo firmu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AF687-6E77-441F-865A-E7B2FAD084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8615" y="954101"/>
            <a:ext cx="10406833" cy="527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Neortodoxní založený na principech:</a:t>
            </a:r>
          </a:p>
        </p:txBody>
      </p:sp>
    </p:spTree>
    <p:extLst>
      <p:ext uri="{BB962C8B-B14F-4D97-AF65-F5344CB8AC3E}">
        <p14:creationId xmlns:p14="http://schemas.microsoft.com/office/powerpoint/2010/main" val="317606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48CFBA0-7880-4551-B399-0542A01C257B}"/>
              </a:ext>
            </a:extLst>
          </p:cNvPr>
          <p:cNvSpPr/>
          <p:nvPr/>
        </p:nvSpPr>
        <p:spPr>
          <a:xfrm>
            <a:off x="389264" y="275423"/>
            <a:ext cx="1126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HISTORIE A SOUČASTNOST</a:t>
            </a:r>
            <a:endParaRPr lang="cs-CZ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D45CB9E-37B3-40D6-A452-D301ADD9158B}"/>
              </a:ext>
            </a:extLst>
          </p:cNvPr>
          <p:cNvCxnSpPr>
            <a:cxnSpLocks/>
          </p:cNvCxnSpPr>
          <p:nvPr/>
        </p:nvCxnSpPr>
        <p:spPr>
          <a:xfrm flipV="1">
            <a:off x="0" y="3780644"/>
            <a:ext cx="12166917" cy="38557"/>
          </a:xfrm>
          <a:prstGeom prst="line">
            <a:avLst/>
          </a:prstGeom>
          <a:ln w="41275">
            <a:gradFill>
              <a:gsLst>
                <a:gs pos="0">
                  <a:schemeClr val="bg1"/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498B163-89EE-460F-9A7C-AC150CD0C15D}"/>
              </a:ext>
            </a:extLst>
          </p:cNvPr>
          <p:cNvCxnSpPr>
            <a:cxnSpLocks/>
          </p:cNvCxnSpPr>
          <p:nvPr/>
        </p:nvCxnSpPr>
        <p:spPr>
          <a:xfrm>
            <a:off x="289295" y="3815566"/>
            <a:ext cx="0" cy="509948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5347C8-1AFF-45D9-B9A4-957D836EDD9E}"/>
              </a:ext>
            </a:extLst>
          </p:cNvPr>
          <p:cNvSpPr txBox="1"/>
          <p:nvPr/>
        </p:nvSpPr>
        <p:spPr>
          <a:xfrm>
            <a:off x="28967" y="4325513"/>
            <a:ext cx="1905643" cy="1138773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1936 založení podniku (odlévání zvonů a výroba nápojových armatur)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22469-E08C-4DCF-B8B1-75130260486B}"/>
              </a:ext>
            </a:extLst>
          </p:cNvPr>
          <p:cNvSpPr txBox="1"/>
          <p:nvPr/>
        </p:nvSpPr>
        <p:spPr>
          <a:xfrm>
            <a:off x="344185" y="2760470"/>
            <a:ext cx="1304248" cy="523220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1953 ukončení odlévání zvonů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2FA3ACA-5102-4078-BCA5-4FED92420F99}"/>
              </a:ext>
            </a:extLst>
          </p:cNvPr>
          <p:cNvCxnSpPr>
            <a:cxnSpLocks/>
          </p:cNvCxnSpPr>
          <p:nvPr/>
        </p:nvCxnSpPr>
        <p:spPr>
          <a:xfrm>
            <a:off x="947252" y="3283691"/>
            <a:ext cx="0" cy="503292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E2309D5-ED71-46AB-8CED-132B19DF730A}"/>
              </a:ext>
            </a:extLst>
          </p:cNvPr>
          <p:cNvCxnSpPr>
            <a:cxnSpLocks/>
          </p:cNvCxnSpPr>
          <p:nvPr/>
        </p:nvCxnSpPr>
        <p:spPr>
          <a:xfrm>
            <a:off x="2184158" y="3815566"/>
            <a:ext cx="12931" cy="556081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8E0E1C-77B6-478F-9BBA-EBD5F8CB68C9}"/>
              </a:ext>
            </a:extLst>
          </p:cNvPr>
          <p:cNvSpPr txBox="1"/>
          <p:nvPr/>
        </p:nvSpPr>
        <p:spPr>
          <a:xfrm>
            <a:off x="2027246" y="4325513"/>
            <a:ext cx="1987752" cy="1169551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1961 odlévání hliníkových odlitků pro strojírenský průmysl, textilní průmysl a zemědělství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50F57D2-2BB8-4A04-BFA6-DCE09BF58E08}"/>
              </a:ext>
            </a:extLst>
          </p:cNvPr>
          <p:cNvCxnSpPr>
            <a:cxnSpLocks/>
          </p:cNvCxnSpPr>
          <p:nvPr/>
        </p:nvCxnSpPr>
        <p:spPr>
          <a:xfrm>
            <a:off x="2852373" y="3275184"/>
            <a:ext cx="0" cy="507295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DA16A4C-B9F9-42F9-ABB8-28BF0FC18678}"/>
              </a:ext>
            </a:extLst>
          </p:cNvPr>
          <p:cNvSpPr txBox="1"/>
          <p:nvPr/>
        </p:nvSpPr>
        <p:spPr>
          <a:xfrm>
            <a:off x="1930727" y="2354891"/>
            <a:ext cx="1810639" cy="923330"/>
          </a:xfrm>
          <a:prstGeom prst="rect">
            <a:avLst/>
          </a:prstGeom>
          <a:gradFill flip="none" rotWithShape="1">
            <a:gsLst>
              <a:gs pos="60000">
                <a:schemeClr val="accent1">
                  <a:alpha val="2000"/>
                  <a:lumMod val="83000"/>
                  <a:lumOff val="17000"/>
                </a:schemeClr>
              </a:gs>
              <a:gs pos="3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60000"/>
                  <a:lumOff val="40000"/>
                  <a:alpha val="35000"/>
                </a:schemeClr>
              </a:gs>
              <a:gs pos="70000">
                <a:schemeClr val="accent1">
                  <a:alpha val="72000"/>
                  <a:lumMod val="93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1968 rozšíření podniku (výstavba nové obrobny)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 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0FF49A5-5AA2-456F-A4BE-B23858A36B99}"/>
              </a:ext>
            </a:extLst>
          </p:cNvPr>
          <p:cNvCxnSpPr>
            <a:cxnSpLocks/>
          </p:cNvCxnSpPr>
          <p:nvPr/>
        </p:nvCxnSpPr>
        <p:spPr>
          <a:xfrm>
            <a:off x="4888206" y="3815566"/>
            <a:ext cx="5211" cy="530281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929C72-6EC7-49D4-A3DF-2E888AAEF897}"/>
              </a:ext>
            </a:extLst>
          </p:cNvPr>
          <p:cNvSpPr txBox="1"/>
          <p:nvPr/>
        </p:nvSpPr>
        <p:spPr>
          <a:xfrm>
            <a:off x="4117814" y="4325514"/>
            <a:ext cx="2090735" cy="954107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1990 ukončení výroby nápojových armatur, odlévání hliníkových odlitků do písku a kokil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B1FC4D6-6C5B-4058-A296-3ACBE8A6F7B8}"/>
              </a:ext>
            </a:extLst>
          </p:cNvPr>
          <p:cNvCxnSpPr>
            <a:cxnSpLocks/>
          </p:cNvCxnSpPr>
          <p:nvPr/>
        </p:nvCxnSpPr>
        <p:spPr>
          <a:xfrm>
            <a:off x="5060724" y="3275184"/>
            <a:ext cx="0" cy="507295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F7B2B95-F626-4BA3-9156-743056066A45}"/>
              </a:ext>
            </a:extLst>
          </p:cNvPr>
          <p:cNvSpPr txBox="1"/>
          <p:nvPr/>
        </p:nvSpPr>
        <p:spPr>
          <a:xfrm>
            <a:off x="3975170" y="2352947"/>
            <a:ext cx="2342937" cy="923330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1991 privatizace podniku, orientace na trhy západní Evropy</a:t>
            </a:r>
          </a:p>
          <a:p>
            <a:r>
              <a:rPr lang="cs-CZ" sz="1200" b="1" dirty="0"/>
              <a:t> 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3167CF9-5805-4241-AE2F-B395749B0A60}"/>
              </a:ext>
            </a:extLst>
          </p:cNvPr>
          <p:cNvSpPr txBox="1"/>
          <p:nvPr/>
        </p:nvSpPr>
        <p:spPr>
          <a:xfrm>
            <a:off x="6267178" y="4325514"/>
            <a:ext cx="1248071" cy="1169551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1996 modernizace slévárenských hal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 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7BD790C-0FCB-42DD-A623-9B97DEA44475}"/>
              </a:ext>
            </a:extLst>
          </p:cNvPr>
          <p:cNvCxnSpPr>
            <a:cxnSpLocks/>
          </p:cNvCxnSpPr>
          <p:nvPr/>
        </p:nvCxnSpPr>
        <p:spPr>
          <a:xfrm>
            <a:off x="6645115" y="3795233"/>
            <a:ext cx="3625" cy="530281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EF94B0CF-E3D2-436A-B008-DDF47629D226}"/>
              </a:ext>
            </a:extLst>
          </p:cNvPr>
          <p:cNvSpPr/>
          <p:nvPr/>
        </p:nvSpPr>
        <p:spPr>
          <a:xfrm>
            <a:off x="6521617" y="2329584"/>
            <a:ext cx="1891319" cy="954107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400" b="1" dirty="0"/>
              <a:t>2008 vybavení obrobny CNC stroji, rozšíření obrábění odlitků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F223440-55BF-4E3A-9333-F46EB8C094FA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467277" y="3283691"/>
            <a:ext cx="0" cy="498788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6DFF987-927A-434C-9151-7AA3E07FA1C5}"/>
              </a:ext>
            </a:extLst>
          </p:cNvPr>
          <p:cNvCxnSpPr>
            <a:cxnSpLocks/>
          </p:cNvCxnSpPr>
          <p:nvPr/>
        </p:nvCxnSpPr>
        <p:spPr>
          <a:xfrm>
            <a:off x="8305868" y="3795233"/>
            <a:ext cx="0" cy="549153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AB59A30-08DC-4D69-8678-92E771CDF6E9}"/>
              </a:ext>
            </a:extLst>
          </p:cNvPr>
          <p:cNvSpPr txBox="1"/>
          <p:nvPr/>
        </p:nvSpPr>
        <p:spPr>
          <a:xfrm>
            <a:off x="7585905" y="4325514"/>
            <a:ext cx="2149901" cy="738664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2010 získání certifikátu managementu kvality </a:t>
            </a:r>
          </a:p>
          <a:p>
            <a:r>
              <a:rPr lang="cs-CZ" sz="1400" b="1" dirty="0"/>
              <a:t>ISO 9001:2016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B53DA97-3CC0-41F7-9132-3AA29FB281B3}"/>
              </a:ext>
            </a:extLst>
          </p:cNvPr>
          <p:cNvSpPr/>
          <p:nvPr/>
        </p:nvSpPr>
        <p:spPr>
          <a:xfrm>
            <a:off x="8648596" y="2749023"/>
            <a:ext cx="2664219" cy="523220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400" b="1" dirty="0"/>
              <a:t>2013 získání environmentálního certifikátu ISO 14001:2016 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3481985-F990-4005-9C34-4F87E98CC903}"/>
              </a:ext>
            </a:extLst>
          </p:cNvPr>
          <p:cNvCxnSpPr>
            <a:cxnSpLocks/>
          </p:cNvCxnSpPr>
          <p:nvPr/>
        </p:nvCxnSpPr>
        <p:spPr>
          <a:xfrm>
            <a:off x="9829638" y="3275184"/>
            <a:ext cx="0" cy="481492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bdélník 27">
            <a:extLst>
              <a:ext uri="{FF2B5EF4-FFF2-40B4-BE49-F238E27FC236}">
                <a16:creationId xmlns:a16="http://schemas.microsoft.com/office/drawing/2014/main" id="{718B914D-ABD2-4D3A-8DB8-6C63E39E4E67}"/>
              </a:ext>
            </a:extLst>
          </p:cNvPr>
          <p:cNvSpPr/>
          <p:nvPr/>
        </p:nvSpPr>
        <p:spPr>
          <a:xfrm>
            <a:off x="9810557" y="4325514"/>
            <a:ext cx="2289704" cy="738664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60000"/>
                  <a:lumOff val="40000"/>
                </a:schemeClr>
              </a:gs>
              <a:gs pos="27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60000"/>
                  <a:lumOff val="40000"/>
                  <a:alpha val="35000"/>
                </a:schemeClr>
              </a:gs>
              <a:gs pos="73000">
                <a:schemeClr val="accent1">
                  <a:lumMod val="75000"/>
                  <a:alpha val="72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400" b="1" dirty="0"/>
              <a:t>2019 výstavba nové haly pro kokilové pracoviště, rozšíření sklopného lití</a:t>
            </a: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019EE960-B355-4647-A43B-A21CF4F896CA}"/>
              </a:ext>
            </a:extLst>
          </p:cNvPr>
          <p:cNvCxnSpPr>
            <a:cxnSpLocks/>
          </p:cNvCxnSpPr>
          <p:nvPr/>
        </p:nvCxnSpPr>
        <p:spPr>
          <a:xfrm>
            <a:off x="10781533" y="3756676"/>
            <a:ext cx="0" cy="568838"/>
          </a:xfrm>
          <a:prstGeom prst="line">
            <a:avLst/>
          </a:prstGeom>
          <a:ln w="47625">
            <a:gradFill>
              <a:gsLst>
                <a:gs pos="55500">
                  <a:srgbClr val="FF0000"/>
                </a:gs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EA09026-B1F6-4A58-B7DB-E0D37477562D}"/>
              </a:ext>
            </a:extLst>
          </p:cNvPr>
          <p:cNvSpPr txBox="1"/>
          <p:nvPr/>
        </p:nvSpPr>
        <p:spPr>
          <a:xfrm>
            <a:off x="947252" y="860198"/>
            <a:ext cx="1304248" cy="84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5834339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899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1"/>
            <a:ext cx="10515600" cy="102235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ODLÉVÁNÍ DO PÍSKOVÝCH FOREM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AF687-6E77-441F-865A-E7B2FAD08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60" y="1681163"/>
            <a:ext cx="5157787" cy="823912"/>
          </a:xfrm>
        </p:spPr>
        <p:txBody>
          <a:bodyPr>
            <a:normAutofit/>
          </a:bodyPr>
          <a:lstStyle/>
          <a:p>
            <a:r>
              <a:rPr lang="cs-CZ" sz="2800" u="sng" dirty="0"/>
              <a:t>Ruční formování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min. výrobní série: 1 ks</a:t>
            </a:r>
          </a:p>
          <a:p>
            <a:r>
              <a:rPr lang="cs-CZ" sz="2400" dirty="0"/>
              <a:t>max. rozměry odlitku: </a:t>
            </a:r>
          </a:p>
          <a:p>
            <a:pPr marL="0" indent="0">
              <a:buNone/>
            </a:pPr>
            <a:r>
              <a:rPr lang="cs-CZ" sz="2400" dirty="0"/>
              <a:t>   </a:t>
            </a:r>
            <a:r>
              <a:rPr lang="cs-CZ" sz="2400" dirty="0" err="1"/>
              <a:t>1950x1950x450</a:t>
            </a:r>
            <a:r>
              <a:rPr lang="cs-CZ" sz="2400" dirty="0"/>
              <a:t> mm</a:t>
            </a:r>
          </a:p>
          <a:p>
            <a:r>
              <a:rPr lang="cs-CZ" sz="2400" dirty="0"/>
              <a:t>max. hmotnost odlitku: 400 kg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B2BF83-0365-4511-9AD6-C3189592D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2172" y="1681163"/>
            <a:ext cx="5183188" cy="823912"/>
          </a:xfrm>
        </p:spPr>
        <p:txBody>
          <a:bodyPr>
            <a:normAutofit/>
          </a:bodyPr>
          <a:lstStyle/>
          <a:p>
            <a:r>
              <a:rPr lang="cs-CZ" sz="2800" u="sng" dirty="0"/>
              <a:t>Strojní formování</a:t>
            </a:r>
          </a:p>
        </p:txBody>
      </p:sp>
      <p:sp>
        <p:nvSpPr>
          <p:cNvPr id="31" name="Zástupný obsah 30">
            <a:extLst>
              <a:ext uri="{FF2B5EF4-FFF2-40B4-BE49-F238E27FC236}">
                <a16:creationId xmlns:a16="http://schemas.microsoft.com/office/drawing/2014/main" id="{0B5A8959-A428-42BF-AF4A-BAA0D8C2B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7547" y="2505075"/>
            <a:ext cx="5183188" cy="3684588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min. výrobní série: 20-40 forem</a:t>
            </a:r>
          </a:p>
          <a:p>
            <a:r>
              <a:rPr lang="cs-CZ" sz="2400" dirty="0"/>
              <a:t>max. rozměry odlitku:</a:t>
            </a:r>
          </a:p>
          <a:p>
            <a:pPr marL="0" indent="0">
              <a:buNone/>
            </a:pPr>
            <a:r>
              <a:rPr lang="cs-CZ" sz="2400" dirty="0"/>
              <a:t>   </a:t>
            </a:r>
            <a:r>
              <a:rPr lang="cs-CZ" sz="2400" dirty="0" err="1"/>
              <a:t>900x900x250</a:t>
            </a:r>
            <a:r>
              <a:rPr lang="cs-CZ" sz="2400" dirty="0"/>
              <a:t> mm</a:t>
            </a:r>
          </a:p>
          <a:p>
            <a:r>
              <a:rPr lang="cs-CZ" sz="2400" dirty="0"/>
              <a:t>max. hmotnost odlitku:  30 kg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57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81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ODLÉVÁNÍ DO KOKIL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5075"/>
            <a:ext cx="10515600" cy="3671888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min. výrobní série: 200 ks odlitků</a:t>
            </a:r>
          </a:p>
          <a:p>
            <a:r>
              <a:rPr lang="cs-CZ" sz="2400" dirty="0"/>
              <a:t>max. rozměry odlitku: </a:t>
            </a:r>
            <a:r>
              <a:rPr lang="cs-CZ" sz="2400" dirty="0" err="1"/>
              <a:t>350x350x200</a:t>
            </a:r>
            <a:r>
              <a:rPr lang="cs-CZ" sz="2400" dirty="0"/>
              <a:t> mm  (</a:t>
            </a:r>
            <a:r>
              <a:rPr lang="cs-CZ" sz="2400" dirty="0" err="1"/>
              <a:t>450x450x250</a:t>
            </a:r>
            <a:r>
              <a:rPr lang="cs-CZ" sz="2400" dirty="0"/>
              <a:t> mm pro sklopné lití)</a:t>
            </a:r>
          </a:p>
          <a:p>
            <a:r>
              <a:rPr lang="cs-CZ" sz="2400" dirty="0"/>
              <a:t>max. hmotnost odlitku: 10 kg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AF687-6E77-441F-865A-E7B2FAD084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2093119"/>
            <a:ext cx="10833651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Gravitační lití hliníkových odlitků do kokil</a:t>
            </a:r>
          </a:p>
        </p:txBody>
      </p:sp>
    </p:spTree>
    <p:extLst>
      <p:ext uri="{BB962C8B-B14F-4D97-AF65-F5344CB8AC3E}">
        <p14:creationId xmlns:p14="http://schemas.microsoft.com/office/powerpoint/2010/main" val="41901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2BB3125-4D06-4DFA-A0A7-21460439651A}"/>
              </a:ext>
            </a:extLst>
          </p:cNvPr>
          <p:cNvSpPr/>
          <p:nvPr/>
        </p:nvSpPr>
        <p:spPr>
          <a:xfrm>
            <a:off x="659876" y="707011"/>
            <a:ext cx="105690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/>
              <a:t>POUŽÍVÁME NÁSLEDUJÍCÍ HLINÍKOVÉ SLITINY: </a:t>
            </a:r>
          </a:p>
          <a:p>
            <a:endParaRPr lang="cs-CZ" sz="2800" b="1" dirty="0"/>
          </a:p>
          <a:p>
            <a:r>
              <a:rPr lang="cs-CZ" sz="2800" dirty="0"/>
              <a:t>EN AC – 42000 - </a:t>
            </a:r>
            <a:r>
              <a:rPr lang="cs-CZ" sz="2800" dirty="0" err="1"/>
              <a:t>AlSi7Mg0,3</a:t>
            </a:r>
            <a:endParaRPr lang="cs-CZ" sz="2800" dirty="0"/>
          </a:p>
          <a:p>
            <a:r>
              <a:rPr lang="cs-CZ" sz="2800" dirty="0"/>
              <a:t>EN AC – 42100 - </a:t>
            </a:r>
            <a:r>
              <a:rPr lang="cs-CZ" sz="2800" dirty="0" err="1"/>
              <a:t>AlSi7Mg</a:t>
            </a:r>
            <a:endParaRPr lang="cs-CZ" sz="2800" dirty="0"/>
          </a:p>
          <a:p>
            <a:r>
              <a:rPr lang="cs-CZ" sz="2800" dirty="0"/>
              <a:t>EN AC – 43000 - </a:t>
            </a:r>
            <a:r>
              <a:rPr lang="cs-CZ" sz="2800" dirty="0" err="1"/>
              <a:t>AlSi10Mg</a:t>
            </a:r>
            <a:endParaRPr lang="cs-CZ" sz="2800" dirty="0"/>
          </a:p>
          <a:p>
            <a:r>
              <a:rPr lang="cs-CZ" sz="2800" dirty="0"/>
              <a:t>EN AC – 44200 - </a:t>
            </a:r>
            <a:r>
              <a:rPr lang="cs-CZ" sz="2800" dirty="0" err="1"/>
              <a:t>AlSi12</a:t>
            </a:r>
            <a:endParaRPr lang="cs-CZ" sz="2800" dirty="0"/>
          </a:p>
          <a:p>
            <a:r>
              <a:rPr lang="cs-CZ" sz="2800" dirty="0"/>
              <a:t>EN AC – 46200 - </a:t>
            </a:r>
            <a:r>
              <a:rPr lang="cs-CZ" sz="2800" dirty="0" err="1"/>
              <a:t>AlSi8Cu3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Další slitiny dle přání zákazníka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AEDC12-C8D9-4EE9-9C0A-405EDC480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81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OBRÁBĚNÍ ODLITKŮ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84" y="1387078"/>
            <a:ext cx="10515600" cy="5382837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/>
              <a:t>CNC frézování:</a:t>
            </a:r>
            <a:endParaRPr lang="cs-CZ" dirty="0"/>
          </a:p>
          <a:p>
            <a:r>
              <a:rPr lang="cs-CZ" dirty="0"/>
              <a:t>DOOSAN DMN 5700 </a:t>
            </a:r>
          </a:p>
          <a:p>
            <a:endParaRPr lang="cs-CZ" dirty="0"/>
          </a:p>
          <a:p>
            <a:r>
              <a:rPr lang="cs-CZ" u="sng" dirty="0"/>
              <a:t>CNC soustružení:</a:t>
            </a:r>
          </a:p>
          <a:p>
            <a:r>
              <a:rPr lang="cs-CZ" dirty="0"/>
              <a:t>OKUMA LB3000EX MYW 500</a:t>
            </a:r>
          </a:p>
          <a:p>
            <a:r>
              <a:rPr lang="cs-CZ" dirty="0"/>
              <a:t>MAS </a:t>
            </a:r>
            <a:r>
              <a:rPr lang="cs-CZ" dirty="0" err="1"/>
              <a:t>A42</a:t>
            </a:r>
            <a:r>
              <a:rPr lang="cs-CZ" dirty="0"/>
              <a:t> CNC PLUS</a:t>
            </a:r>
          </a:p>
          <a:p>
            <a:endParaRPr lang="cs-CZ" dirty="0"/>
          </a:p>
          <a:p>
            <a:r>
              <a:rPr lang="cs-CZ" u="sng" dirty="0"/>
              <a:t>Ostatní:</a:t>
            </a:r>
          </a:p>
          <a:p>
            <a:r>
              <a:rPr lang="cs-CZ" dirty="0"/>
              <a:t>Vačkové automaty </a:t>
            </a:r>
            <a:r>
              <a:rPr lang="cs-CZ" dirty="0" err="1"/>
              <a:t>A10</a:t>
            </a:r>
            <a:r>
              <a:rPr lang="cs-CZ" dirty="0"/>
              <a:t>, </a:t>
            </a:r>
            <a:r>
              <a:rPr lang="cs-CZ" dirty="0" err="1"/>
              <a:t>A20</a:t>
            </a:r>
            <a:r>
              <a:rPr lang="cs-CZ" dirty="0"/>
              <a:t>, </a:t>
            </a:r>
            <a:r>
              <a:rPr lang="cs-CZ" dirty="0" err="1"/>
              <a:t>A40</a:t>
            </a:r>
            <a:r>
              <a:rPr lang="cs-CZ" dirty="0"/>
              <a:t>, Index 50</a:t>
            </a:r>
          </a:p>
          <a:p>
            <a:r>
              <a:rPr lang="cs-CZ" dirty="0"/>
              <a:t>Konvenční soustruhy SV18  </a:t>
            </a:r>
          </a:p>
          <a:p>
            <a:r>
              <a:rPr lang="cs-CZ" dirty="0"/>
              <a:t>Revolverové soustruhy</a:t>
            </a:r>
          </a:p>
          <a:p>
            <a:r>
              <a:rPr lang="cs-CZ" dirty="0"/>
              <a:t>Konvenční frézy </a:t>
            </a:r>
            <a:r>
              <a:rPr lang="cs-CZ" dirty="0" err="1"/>
              <a:t>F4</a:t>
            </a:r>
            <a:r>
              <a:rPr lang="cs-CZ" dirty="0"/>
              <a:t>, FNK25A, FV50</a:t>
            </a:r>
          </a:p>
          <a:p>
            <a:r>
              <a:rPr lang="cs-CZ" dirty="0" err="1"/>
              <a:t>Vícevřetenová</a:t>
            </a:r>
            <a:r>
              <a:rPr lang="cs-CZ" dirty="0"/>
              <a:t> vrtačka MICRONSA</a:t>
            </a:r>
          </a:p>
          <a:p>
            <a:r>
              <a:rPr lang="cs-CZ" dirty="0"/>
              <a:t>Závitořez </a:t>
            </a:r>
            <a:r>
              <a:rPr lang="cs-CZ" dirty="0" err="1"/>
              <a:t>M3</a:t>
            </a:r>
            <a:r>
              <a:rPr lang="cs-CZ" dirty="0"/>
              <a:t> – 32</a:t>
            </a:r>
          </a:p>
          <a:p>
            <a:r>
              <a:rPr lang="cs-CZ" dirty="0"/>
              <a:t>Vyvažování TWINGO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AF687-6E77-441F-865A-E7B2FAD084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7084" y="975122"/>
            <a:ext cx="10833651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Strojní park obrobny:</a:t>
            </a:r>
          </a:p>
        </p:txBody>
      </p:sp>
    </p:spTree>
    <p:extLst>
      <p:ext uri="{BB962C8B-B14F-4D97-AF65-F5344CB8AC3E}">
        <p14:creationId xmlns:p14="http://schemas.microsoft.com/office/powerpoint/2010/main" val="26516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ED954545-2EAE-4204-A2B9-14804F3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70" y="6410263"/>
            <a:ext cx="2362530" cy="4477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7ADF56-6568-4EBA-BDCA-79F6CF3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1"/>
            <a:ext cx="10515600" cy="102235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DALŠÍ VYBAVENÍ/TECHNOLOGIE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AF687-6E77-441F-865A-E7B2FAD08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55058"/>
            <a:ext cx="5157787" cy="823912"/>
          </a:xfrm>
        </p:spPr>
        <p:txBody>
          <a:bodyPr>
            <a:normAutofit/>
          </a:bodyPr>
          <a:lstStyle/>
          <a:p>
            <a:r>
              <a:rPr lang="cs-CZ" sz="3200" dirty="0"/>
              <a:t>Povrchová úprava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C881C-8FB5-4E55-96F6-5058D6FE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5846" y="2420233"/>
            <a:ext cx="5157787" cy="368458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broušení</a:t>
            </a:r>
          </a:p>
          <a:p>
            <a:r>
              <a:rPr lang="cs-CZ" dirty="0"/>
              <a:t>tryskání </a:t>
            </a:r>
          </a:p>
          <a:p>
            <a:r>
              <a:rPr lang="cs-CZ" dirty="0"/>
              <a:t>omílání</a:t>
            </a:r>
          </a:p>
          <a:p>
            <a:r>
              <a:rPr lang="cs-CZ" dirty="0"/>
              <a:t>leštění</a:t>
            </a:r>
          </a:p>
          <a:p>
            <a:r>
              <a:rPr lang="cs-CZ" dirty="0"/>
              <a:t>lakování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B2BF83-0365-4511-9AD6-C3189592D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1" y="1655058"/>
            <a:ext cx="5183188" cy="823912"/>
          </a:xfrm>
        </p:spPr>
        <p:txBody>
          <a:bodyPr/>
          <a:lstStyle/>
          <a:p>
            <a:r>
              <a:rPr lang="cs-CZ" sz="3200" dirty="0"/>
              <a:t>Ostatní</a:t>
            </a:r>
            <a:endParaRPr lang="cs-CZ" dirty="0"/>
          </a:p>
        </p:txBody>
      </p:sp>
      <p:sp>
        <p:nvSpPr>
          <p:cNvPr id="31" name="Zástupný obsah 30">
            <a:extLst>
              <a:ext uri="{FF2B5EF4-FFF2-40B4-BE49-F238E27FC236}">
                <a16:creationId xmlns:a16="http://schemas.microsoft.com/office/drawing/2014/main" id="{0B5A8959-A428-42BF-AF4A-BAA0D8C2B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1" y="2478970"/>
            <a:ext cx="5183188" cy="368458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tepelné zpracování</a:t>
            </a:r>
          </a:p>
          <a:p>
            <a:r>
              <a:rPr lang="cs-CZ" dirty="0"/>
              <a:t>vyvažování</a:t>
            </a:r>
          </a:p>
          <a:p>
            <a:r>
              <a:rPr lang="cs-CZ" dirty="0"/>
              <a:t>ultrazvukové čištění</a:t>
            </a:r>
          </a:p>
        </p:txBody>
      </p:sp>
    </p:spTree>
    <p:extLst>
      <p:ext uri="{BB962C8B-B14F-4D97-AF65-F5344CB8AC3E}">
        <p14:creationId xmlns:p14="http://schemas.microsoft.com/office/powerpoint/2010/main" val="8979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7">
            <a:extLst>
              <a:ext uri="{FF2B5EF4-FFF2-40B4-BE49-F238E27FC236}">
                <a16:creationId xmlns:a16="http://schemas.microsoft.com/office/drawing/2014/main" id="{ED4D8859-44FF-4710-AEC9-E2853BC2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000"/>
          </a:p>
        </p:txBody>
      </p:sp>
      <p:grpSp>
        <p:nvGrpSpPr>
          <p:cNvPr id="25" name="Group 6584">
            <a:extLst>
              <a:ext uri="{FF2B5EF4-FFF2-40B4-BE49-F238E27FC236}">
                <a16:creationId xmlns:a16="http://schemas.microsoft.com/office/drawing/2014/main" id="{C2409F80-9B3B-4E8D-9F21-899444361967}"/>
              </a:ext>
            </a:extLst>
          </p:cNvPr>
          <p:cNvGrpSpPr/>
          <p:nvPr/>
        </p:nvGrpSpPr>
        <p:grpSpPr>
          <a:xfrm>
            <a:off x="2506345" y="0"/>
            <a:ext cx="120650" cy="13970"/>
            <a:chOff x="0" y="0"/>
            <a:chExt cx="121107" cy="14401"/>
          </a:xfrm>
        </p:grpSpPr>
        <p:sp>
          <p:nvSpPr>
            <p:cNvPr id="26" name="Shape 8296">
              <a:extLst>
                <a:ext uri="{FF2B5EF4-FFF2-40B4-BE49-F238E27FC236}">
                  <a16:creationId xmlns:a16="http://schemas.microsoft.com/office/drawing/2014/main" id="{F08BBC74-3282-4AB5-A3F9-86A3CBAB2C60}"/>
                </a:ext>
              </a:extLst>
            </p:cNvPr>
            <p:cNvSpPr/>
            <p:nvPr/>
          </p:nvSpPr>
          <p:spPr>
            <a:xfrm>
              <a:off x="0" y="0"/>
              <a:ext cx="22492" cy="14401"/>
            </a:xfrm>
            <a:custGeom>
              <a:avLst/>
              <a:gdLst/>
              <a:ahLst/>
              <a:cxnLst/>
              <a:rect l="0" t="0" r="0" b="0"/>
              <a:pathLst>
                <a:path w="22492" h="14401">
                  <a:moveTo>
                    <a:pt x="0" y="0"/>
                  </a:moveTo>
                  <a:lnTo>
                    <a:pt x="22492" y="0"/>
                  </a:lnTo>
                  <a:lnTo>
                    <a:pt x="22492" y="14401"/>
                  </a:lnTo>
                  <a:lnTo>
                    <a:pt x="0" y="1440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39E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Shape 8297">
              <a:extLst>
                <a:ext uri="{FF2B5EF4-FFF2-40B4-BE49-F238E27FC236}">
                  <a16:creationId xmlns:a16="http://schemas.microsoft.com/office/drawing/2014/main" id="{3D5DD9AC-FFCE-44D5-91B6-85CDBA4C7F4E}"/>
                </a:ext>
              </a:extLst>
            </p:cNvPr>
            <p:cNvSpPr/>
            <p:nvPr/>
          </p:nvSpPr>
          <p:spPr>
            <a:xfrm>
              <a:off x="32880" y="0"/>
              <a:ext cx="22479" cy="14401"/>
            </a:xfrm>
            <a:custGeom>
              <a:avLst/>
              <a:gdLst/>
              <a:ahLst/>
              <a:cxnLst/>
              <a:rect l="0" t="0" r="0" b="0"/>
              <a:pathLst>
                <a:path w="22479" h="14401">
                  <a:moveTo>
                    <a:pt x="0" y="0"/>
                  </a:moveTo>
                  <a:lnTo>
                    <a:pt x="22479" y="0"/>
                  </a:lnTo>
                  <a:lnTo>
                    <a:pt x="22479" y="14401"/>
                  </a:lnTo>
                  <a:lnTo>
                    <a:pt x="0" y="1440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9B5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Shape 8298">
              <a:extLst>
                <a:ext uri="{FF2B5EF4-FFF2-40B4-BE49-F238E27FC236}">
                  <a16:creationId xmlns:a16="http://schemas.microsoft.com/office/drawing/2014/main" id="{A3207332-9A02-4386-BABE-937312F7DC5E}"/>
                </a:ext>
              </a:extLst>
            </p:cNvPr>
            <p:cNvSpPr/>
            <p:nvPr/>
          </p:nvSpPr>
          <p:spPr>
            <a:xfrm>
              <a:off x="65748" y="0"/>
              <a:ext cx="22479" cy="14401"/>
            </a:xfrm>
            <a:custGeom>
              <a:avLst/>
              <a:gdLst/>
              <a:ahLst/>
              <a:cxnLst/>
              <a:rect l="0" t="0" r="0" b="0"/>
              <a:pathLst>
                <a:path w="22479" h="14401">
                  <a:moveTo>
                    <a:pt x="0" y="0"/>
                  </a:moveTo>
                  <a:lnTo>
                    <a:pt x="22479" y="0"/>
                  </a:lnTo>
                  <a:lnTo>
                    <a:pt x="22479" y="14401"/>
                  </a:lnTo>
                  <a:lnTo>
                    <a:pt x="0" y="1440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0C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Shape 8299">
              <a:extLst>
                <a:ext uri="{FF2B5EF4-FFF2-40B4-BE49-F238E27FC236}">
                  <a16:creationId xmlns:a16="http://schemas.microsoft.com/office/drawing/2014/main" id="{55FECF89-BDD6-48E0-953B-A33B0959904B}"/>
                </a:ext>
              </a:extLst>
            </p:cNvPr>
            <p:cNvSpPr/>
            <p:nvPr/>
          </p:nvSpPr>
          <p:spPr>
            <a:xfrm>
              <a:off x="98615" y="0"/>
              <a:ext cx="22492" cy="14401"/>
            </a:xfrm>
            <a:custGeom>
              <a:avLst/>
              <a:gdLst/>
              <a:ahLst/>
              <a:cxnLst/>
              <a:rect l="0" t="0" r="0" b="0"/>
              <a:pathLst>
                <a:path w="22492" h="14401">
                  <a:moveTo>
                    <a:pt x="0" y="0"/>
                  </a:moveTo>
                  <a:lnTo>
                    <a:pt x="22492" y="0"/>
                  </a:lnTo>
                  <a:lnTo>
                    <a:pt x="22492" y="14401"/>
                  </a:lnTo>
                  <a:lnTo>
                    <a:pt x="0" y="1440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5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8" name="Nadpis 1">
            <a:extLst>
              <a:ext uri="{FF2B5EF4-FFF2-40B4-BE49-F238E27FC236}">
                <a16:creationId xmlns:a16="http://schemas.microsoft.com/office/drawing/2014/main" id="{A9EF5D95-15B6-4432-AA3C-D59202F987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b="1"/>
            </a:b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864982C-64D3-4007-856B-48F6D077FC21}"/>
              </a:ext>
            </a:extLst>
          </p:cNvPr>
          <p:cNvSpPr/>
          <p:nvPr/>
        </p:nvSpPr>
        <p:spPr>
          <a:xfrm>
            <a:off x="577049" y="566241"/>
            <a:ext cx="111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STRUKTURA ZAMĚSTNANCŮ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232DE7C7-E35D-4C0A-8774-537E3EE66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27805"/>
              </p:ext>
            </p:extLst>
          </p:nvPr>
        </p:nvGraphicFramePr>
        <p:xfrm>
          <a:off x="184731" y="779810"/>
          <a:ext cx="12191999" cy="67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1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B98DC4D-AED3-474F-BE7A-AE626A908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724411"/>
              </p:ext>
            </p:extLst>
          </p:nvPr>
        </p:nvGraphicFramePr>
        <p:xfrm>
          <a:off x="1234363" y="490743"/>
          <a:ext cx="11651921" cy="657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5D932531-44C4-4E0C-9798-3DF80F1360F8}"/>
              </a:ext>
            </a:extLst>
          </p:cNvPr>
          <p:cNvSpPr/>
          <p:nvPr/>
        </p:nvSpPr>
        <p:spPr>
          <a:xfrm>
            <a:off x="594805" y="423252"/>
            <a:ext cx="11123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TRŽBY PODLE ODVĚTVÍ</a:t>
            </a:r>
          </a:p>
        </p:txBody>
      </p:sp>
    </p:spTree>
    <p:extLst>
      <p:ext uri="{BB962C8B-B14F-4D97-AF65-F5344CB8AC3E}">
        <p14:creationId xmlns:p14="http://schemas.microsoft.com/office/powerpoint/2010/main" val="5494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491</Words>
  <Application>Microsoft Office PowerPoint</Application>
  <PresentationFormat>Širokoúhlá obrazovka</PresentationFormat>
  <Paragraphs>133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Acrobat Document</vt:lpstr>
      <vt:lpstr>KOVOLIT Česká, spol. s r.o.</vt:lpstr>
      <vt:lpstr>Prezentace aplikace PowerPoint</vt:lpstr>
      <vt:lpstr>ODLÉVÁNÍ DO PÍSKOVÝCH FOREM</vt:lpstr>
      <vt:lpstr>ODLÉVÁNÍ DO KOKIL</vt:lpstr>
      <vt:lpstr>Prezentace aplikace PowerPoint</vt:lpstr>
      <vt:lpstr>OBRÁBĚNÍ ODLITKŮ</vt:lpstr>
      <vt:lpstr>DALŠÍ VYBAVENÍ/TECHNOLOGIE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KVALITY</vt:lpstr>
      <vt:lpstr>Prezentace aplikace PowerPoint</vt:lpstr>
      <vt:lpstr>Prezentace aplikace PowerPoint</vt:lpstr>
      <vt:lpstr>Styl řízení minulého vedení</vt:lpstr>
      <vt:lpstr>Aktuální styl řízení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Marková</dc:creator>
  <cp:lastModifiedBy>Jelinkova</cp:lastModifiedBy>
  <cp:revision>79</cp:revision>
  <dcterms:created xsi:type="dcterms:W3CDTF">2019-03-12T11:21:03Z</dcterms:created>
  <dcterms:modified xsi:type="dcterms:W3CDTF">2019-06-11T16:40:53Z</dcterms:modified>
</cp:coreProperties>
</file>