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</p:sldMasterIdLst>
  <p:sldIdLst>
    <p:sldId id="256" r:id="rId3"/>
    <p:sldId id="257" r:id="rId4"/>
    <p:sldId id="285" r:id="rId5"/>
    <p:sldId id="262" r:id="rId6"/>
    <p:sldId id="258" r:id="rId7"/>
    <p:sldId id="276" r:id="rId8"/>
    <p:sldId id="271" r:id="rId9"/>
    <p:sldId id="284" r:id="rId10"/>
    <p:sldId id="273" r:id="rId11"/>
    <p:sldId id="277" r:id="rId12"/>
    <p:sldId id="287" r:id="rId13"/>
    <p:sldId id="286" r:id="rId14"/>
    <p:sldId id="282" r:id="rId15"/>
    <p:sldId id="28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660" y="-18"/>
      </p:cViewPr>
      <p:guideLst>
        <p:guide orient="horz" pos="21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38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38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3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543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52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0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39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252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803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724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2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405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204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611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75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0542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37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361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8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845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81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36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87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0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44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0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1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5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EF8B52-1621-4956-8B97-F394811500E5}" type="datetimeFigureOut">
              <a:rPr lang="de-DE" smtClean="0"/>
              <a:t>03.06.2019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1FD80-966E-411D-9E42-67EE6604B30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99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609" y="1447801"/>
            <a:ext cx="11957539" cy="1168790"/>
          </a:xfrm>
        </p:spPr>
        <p:txBody>
          <a:bodyPr/>
          <a:lstStyle/>
          <a:p>
            <a:r>
              <a:rPr lang="cs-CZ" dirty="0" smtClean="0"/>
              <a:t>R</a:t>
            </a:r>
            <a:r>
              <a:rPr lang="de-DE" dirty="0" err="1" smtClean="0"/>
              <a:t>estle</a:t>
            </a:r>
            <a:r>
              <a:rPr lang="de-DE" dirty="0" smtClean="0"/>
              <a:t> Giesstechnik</a:t>
            </a:r>
            <a:r>
              <a:rPr lang="cs-CZ" dirty="0"/>
              <a:t> </a:t>
            </a:r>
            <a:r>
              <a:rPr lang="cs-CZ" dirty="0" smtClean="0"/>
              <a:t>GmbH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8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            </a:t>
            </a:r>
            <a:r>
              <a:rPr kumimoji="0" lang="de-DE" alt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26" y="2720859"/>
            <a:ext cx="5683348" cy="387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3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984" y="2123415"/>
            <a:ext cx="5862032" cy="439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12204" y="575722"/>
            <a:ext cx="7681963" cy="813374"/>
          </a:xfrm>
        </p:spPr>
        <p:txBody>
          <a:bodyPr/>
          <a:lstStyle/>
          <a:p>
            <a:pPr algn="ctr"/>
            <a:r>
              <a:rPr lang="cs-CZ" dirty="0" smtClean="0"/>
              <a:t>Optimální pevnosti v ohybu</a:t>
            </a:r>
            <a:endParaRPr lang="de-DE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975212" y="1650537"/>
            <a:ext cx="625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Po 24 hodinách v rozsahu od180 do 220 N/ cm</a:t>
            </a:r>
            <a:r>
              <a:rPr lang="cs-CZ" sz="2000" baseline="30000" dirty="0" smtClean="0"/>
              <a:t>2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88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0756" y="1872517"/>
            <a:ext cx="10983613" cy="446004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Jakost a tedy i cena čistě </a:t>
            </a:r>
            <a:r>
              <a:rPr lang="cs-CZ" dirty="0" err="1" smtClean="0"/>
              <a:t>furanové</a:t>
            </a:r>
            <a:r>
              <a:rPr lang="cs-CZ" dirty="0" smtClean="0"/>
              <a:t> pryskyřice je determinována základním složením,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řičemž může obsahovat: </a:t>
            </a:r>
          </a:p>
          <a:p>
            <a:endParaRPr lang="cs-CZ" dirty="0"/>
          </a:p>
          <a:p>
            <a:r>
              <a:rPr lang="cs-CZ" dirty="0" smtClean="0"/>
              <a:t>Obsah </a:t>
            </a:r>
            <a:r>
              <a:rPr lang="cs-CZ" dirty="0" err="1" smtClean="0"/>
              <a:t>furfuryl</a:t>
            </a:r>
            <a:r>
              <a:rPr lang="cs-CZ" dirty="0"/>
              <a:t> </a:t>
            </a:r>
            <a:r>
              <a:rPr lang="cs-CZ" dirty="0" smtClean="0"/>
              <a:t>alkoholu</a:t>
            </a:r>
            <a:r>
              <a:rPr lang="de-DE" dirty="0" smtClean="0"/>
              <a:t> </a:t>
            </a:r>
            <a:r>
              <a:rPr lang="de-DE" dirty="0" smtClean="0"/>
              <a:t>– </a:t>
            </a:r>
            <a:r>
              <a:rPr lang="cs-CZ" dirty="0" smtClean="0"/>
              <a:t>od</a:t>
            </a:r>
            <a:r>
              <a:rPr lang="de-DE" dirty="0" smtClean="0"/>
              <a:t> </a:t>
            </a:r>
            <a:r>
              <a:rPr lang="de-DE" dirty="0"/>
              <a:t>65% </a:t>
            </a:r>
            <a:r>
              <a:rPr lang="cs-CZ" dirty="0" smtClean="0"/>
              <a:t> do</a:t>
            </a:r>
            <a:r>
              <a:rPr lang="de-DE" dirty="0" smtClean="0"/>
              <a:t> 95</a:t>
            </a:r>
            <a:r>
              <a:rPr lang="cs-CZ" dirty="0" smtClean="0"/>
              <a:t>%</a:t>
            </a:r>
            <a:endParaRPr lang="cs-CZ" dirty="0"/>
          </a:p>
          <a:p>
            <a:r>
              <a:rPr lang="cs-CZ" dirty="0" smtClean="0"/>
              <a:t>Obsah vody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cs-CZ" dirty="0" smtClean="0"/>
              <a:t>od</a:t>
            </a:r>
            <a:r>
              <a:rPr lang="de-DE" dirty="0" smtClean="0"/>
              <a:t> </a:t>
            </a:r>
            <a:r>
              <a:rPr lang="de-DE" dirty="0"/>
              <a:t>3% </a:t>
            </a:r>
            <a:r>
              <a:rPr lang="cs-CZ" dirty="0" smtClean="0"/>
              <a:t>do</a:t>
            </a:r>
            <a:r>
              <a:rPr lang="de-DE" dirty="0" smtClean="0"/>
              <a:t> </a:t>
            </a:r>
            <a:r>
              <a:rPr lang="de-DE" dirty="0"/>
              <a:t>13%</a:t>
            </a:r>
            <a:endParaRPr lang="cs-CZ" dirty="0"/>
          </a:p>
          <a:p>
            <a:r>
              <a:rPr lang="cs-CZ" dirty="0" smtClean="0"/>
              <a:t>Obsah dusíku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cs-CZ" dirty="0" smtClean="0"/>
              <a:t>od </a:t>
            </a:r>
            <a:r>
              <a:rPr lang="de-DE" dirty="0" smtClean="0"/>
              <a:t>0</a:t>
            </a:r>
            <a:r>
              <a:rPr lang="de-DE" dirty="0"/>
              <a:t>% </a:t>
            </a:r>
            <a:r>
              <a:rPr lang="cs-CZ" dirty="0" smtClean="0"/>
              <a:t>do </a:t>
            </a:r>
            <a:r>
              <a:rPr lang="de-DE" dirty="0" smtClean="0"/>
              <a:t>3,5</a:t>
            </a:r>
            <a:r>
              <a:rPr lang="de-DE" dirty="0"/>
              <a:t>% </a:t>
            </a:r>
            <a:endParaRPr lang="cs-CZ" dirty="0"/>
          </a:p>
          <a:p>
            <a:r>
              <a:rPr lang="de-DE" dirty="0" smtClean="0"/>
              <a:t>Formaldehyd </a:t>
            </a:r>
            <a:r>
              <a:rPr lang="de-DE" dirty="0"/>
              <a:t>– </a:t>
            </a:r>
            <a:r>
              <a:rPr lang="cs-CZ" dirty="0" smtClean="0"/>
              <a:t>od</a:t>
            </a:r>
            <a:r>
              <a:rPr lang="de-DE" dirty="0" smtClean="0"/>
              <a:t> </a:t>
            </a:r>
            <a:r>
              <a:rPr lang="de-DE" dirty="0"/>
              <a:t>0 % </a:t>
            </a:r>
            <a:r>
              <a:rPr lang="cs-CZ" dirty="0" smtClean="0"/>
              <a:t>do</a:t>
            </a:r>
            <a:r>
              <a:rPr lang="de-DE" dirty="0" smtClean="0"/>
              <a:t> </a:t>
            </a:r>
            <a:r>
              <a:rPr lang="de-DE" dirty="0"/>
              <a:t>0,03 </a:t>
            </a:r>
            <a:r>
              <a:rPr lang="de-DE" dirty="0" smtClean="0"/>
              <a:t>%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912204" y="575722"/>
            <a:ext cx="7681963" cy="813374"/>
          </a:xfrm>
        </p:spPr>
        <p:txBody>
          <a:bodyPr/>
          <a:lstStyle/>
          <a:p>
            <a:pPr algn="ctr"/>
            <a:r>
              <a:rPr lang="cs-CZ" dirty="0" smtClean="0"/>
              <a:t>Složení </a:t>
            </a:r>
            <a:r>
              <a:rPr lang="cs-CZ" dirty="0" err="1" smtClean="0"/>
              <a:t>furanové</a:t>
            </a:r>
            <a:r>
              <a:rPr lang="cs-CZ" dirty="0" smtClean="0"/>
              <a:t> pryskyřice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9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994091" y="390728"/>
            <a:ext cx="7681963" cy="813374"/>
          </a:xfrm>
        </p:spPr>
        <p:txBody>
          <a:bodyPr/>
          <a:lstStyle/>
          <a:p>
            <a:pPr algn="ctr"/>
            <a:r>
              <a:rPr lang="cs-CZ" dirty="0" smtClean="0"/>
              <a:t>Přehled pojiv Restle</a:t>
            </a:r>
            <a:endParaRPr lang="de-DE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561514" y="1300217"/>
            <a:ext cx="894338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Název</a:t>
            </a:r>
            <a:r>
              <a:rPr lang="cs-CZ" sz="1600" dirty="0"/>
              <a:t>	</a:t>
            </a:r>
            <a:r>
              <a:rPr lang="cs-CZ" sz="1600" dirty="0" smtClean="0"/>
              <a:t>	Označení</a:t>
            </a:r>
            <a:r>
              <a:rPr lang="cs-CZ" sz="1600" dirty="0"/>
              <a:t>	Typ	</a:t>
            </a:r>
            <a:r>
              <a:rPr lang="cs-CZ" sz="1600" dirty="0" smtClean="0"/>
              <a:t>		FFA </a:t>
            </a:r>
            <a:r>
              <a:rPr lang="cs-CZ" sz="1600" dirty="0"/>
              <a:t>% (vol. Fenol)</a:t>
            </a:r>
          </a:p>
          <a:p>
            <a:r>
              <a:rPr lang="cs-CZ" sz="2000" dirty="0" smtClean="0"/>
              <a:t>1) </a:t>
            </a:r>
            <a:r>
              <a:rPr lang="cs-CZ" sz="2000" dirty="0" err="1" smtClean="0"/>
              <a:t>Furanharz</a:t>
            </a:r>
            <a:r>
              <a:rPr lang="cs-CZ" sz="2000" dirty="0"/>
              <a:t>	RE 38	</a:t>
            </a:r>
            <a:r>
              <a:rPr lang="cs-CZ" sz="2000" dirty="0" smtClean="0"/>
              <a:t>	</a:t>
            </a:r>
            <a:r>
              <a:rPr lang="cs-CZ" sz="2000" dirty="0" err="1" smtClean="0"/>
              <a:t>furanová</a:t>
            </a:r>
            <a:r>
              <a:rPr lang="cs-CZ" sz="2000" dirty="0"/>
              <a:t>	</a:t>
            </a:r>
            <a:r>
              <a:rPr lang="cs-CZ" sz="2000" dirty="0" smtClean="0"/>
              <a:t>	&gt; </a:t>
            </a:r>
            <a:r>
              <a:rPr lang="cs-CZ" sz="2000" dirty="0"/>
              <a:t>74</a:t>
            </a:r>
          </a:p>
          <a:p>
            <a:r>
              <a:rPr lang="cs-CZ" sz="2000" dirty="0" smtClean="0"/>
              <a:t>2) </a:t>
            </a:r>
            <a:r>
              <a:rPr lang="cs-CZ" sz="2000" dirty="0" err="1" smtClean="0"/>
              <a:t>Furanharz</a:t>
            </a:r>
            <a:r>
              <a:rPr lang="cs-CZ" sz="2000" dirty="0"/>
              <a:t>	RE 40	</a:t>
            </a:r>
            <a:r>
              <a:rPr lang="cs-CZ" sz="2000" dirty="0" smtClean="0"/>
              <a:t>	</a:t>
            </a:r>
            <a:r>
              <a:rPr lang="cs-CZ" sz="2000" dirty="0" err="1" smtClean="0"/>
              <a:t>furanová</a:t>
            </a:r>
            <a:r>
              <a:rPr lang="cs-CZ" sz="2000" dirty="0"/>
              <a:t>	</a:t>
            </a:r>
            <a:r>
              <a:rPr lang="cs-CZ" sz="2000" dirty="0" smtClean="0"/>
              <a:t>	&gt; </a:t>
            </a:r>
            <a:r>
              <a:rPr lang="cs-CZ" sz="2000" dirty="0"/>
              <a:t>79</a:t>
            </a:r>
          </a:p>
          <a:p>
            <a:r>
              <a:rPr lang="cs-CZ" sz="2000" dirty="0" smtClean="0"/>
              <a:t>3) </a:t>
            </a:r>
            <a:r>
              <a:rPr lang="cs-CZ" sz="2000" dirty="0" err="1" smtClean="0"/>
              <a:t>Furanharz</a:t>
            </a:r>
            <a:r>
              <a:rPr lang="cs-CZ" sz="2000" dirty="0"/>
              <a:t>	RE 40/44	</a:t>
            </a:r>
            <a:r>
              <a:rPr lang="cs-CZ" sz="2000" dirty="0" err="1"/>
              <a:t>furanová</a:t>
            </a:r>
            <a:r>
              <a:rPr lang="cs-CZ" sz="2000" dirty="0"/>
              <a:t>	</a:t>
            </a:r>
            <a:r>
              <a:rPr lang="cs-CZ" sz="2000" dirty="0" smtClean="0"/>
              <a:t>	&gt; </a:t>
            </a:r>
            <a:r>
              <a:rPr lang="cs-CZ" sz="2000" dirty="0"/>
              <a:t>81</a:t>
            </a:r>
          </a:p>
          <a:p>
            <a:r>
              <a:rPr lang="cs-CZ" sz="2000" dirty="0" smtClean="0"/>
              <a:t>4) </a:t>
            </a:r>
            <a:r>
              <a:rPr lang="cs-CZ" sz="2000" dirty="0" err="1" smtClean="0"/>
              <a:t>Furanharz</a:t>
            </a:r>
            <a:r>
              <a:rPr lang="cs-CZ" sz="2000" dirty="0"/>
              <a:t>	RE 433	</a:t>
            </a:r>
            <a:r>
              <a:rPr lang="cs-CZ" sz="2000" dirty="0" smtClean="0"/>
              <a:t>	</a:t>
            </a:r>
            <a:r>
              <a:rPr lang="cs-CZ" sz="2000" dirty="0" err="1" smtClean="0"/>
              <a:t>furanová</a:t>
            </a:r>
            <a:r>
              <a:rPr lang="cs-CZ" sz="2000" dirty="0"/>
              <a:t>	</a:t>
            </a:r>
            <a:r>
              <a:rPr lang="cs-CZ" sz="2000" dirty="0" smtClean="0"/>
              <a:t>	&gt; </a:t>
            </a:r>
            <a:r>
              <a:rPr lang="cs-CZ" sz="2000" dirty="0"/>
              <a:t>84</a:t>
            </a:r>
          </a:p>
          <a:p>
            <a:r>
              <a:rPr lang="cs-CZ" sz="2000" dirty="0" smtClean="0"/>
              <a:t>5) </a:t>
            </a:r>
            <a:r>
              <a:rPr lang="cs-CZ" sz="2000" dirty="0" err="1" smtClean="0"/>
              <a:t>Furanharz</a:t>
            </a:r>
            <a:r>
              <a:rPr lang="cs-CZ" sz="2000" dirty="0"/>
              <a:t>	RE 45	</a:t>
            </a:r>
            <a:r>
              <a:rPr lang="cs-CZ" sz="2000" dirty="0" smtClean="0"/>
              <a:t>	</a:t>
            </a:r>
            <a:r>
              <a:rPr lang="cs-CZ" sz="2000" dirty="0" err="1" smtClean="0"/>
              <a:t>furanová</a:t>
            </a:r>
            <a:r>
              <a:rPr lang="cs-CZ" sz="2000" dirty="0"/>
              <a:t>	</a:t>
            </a:r>
            <a:r>
              <a:rPr lang="cs-CZ" sz="2000" dirty="0" smtClean="0"/>
              <a:t>	&gt; </a:t>
            </a:r>
            <a:r>
              <a:rPr lang="cs-CZ" sz="2000" dirty="0"/>
              <a:t>88</a:t>
            </a:r>
          </a:p>
          <a:p>
            <a:r>
              <a:rPr lang="cs-CZ" sz="2000" dirty="0" smtClean="0"/>
              <a:t>6) </a:t>
            </a:r>
            <a:r>
              <a:rPr lang="cs-CZ" sz="2000" dirty="0" err="1" smtClean="0"/>
              <a:t>Resporan</a:t>
            </a:r>
            <a:r>
              <a:rPr lang="cs-CZ" sz="2000" dirty="0"/>
              <a:t>	RE 4055	fenolová/</a:t>
            </a:r>
            <a:r>
              <a:rPr lang="cs-CZ" sz="2000" dirty="0" err="1"/>
              <a:t>furanová</a:t>
            </a:r>
            <a:r>
              <a:rPr lang="cs-CZ" sz="2000" dirty="0"/>
              <a:t>	&gt; 55</a:t>
            </a:r>
          </a:p>
          <a:p>
            <a:r>
              <a:rPr lang="cs-CZ" sz="2000" dirty="0" smtClean="0"/>
              <a:t>7) </a:t>
            </a:r>
            <a:r>
              <a:rPr lang="cs-CZ" sz="2000" dirty="0" err="1" smtClean="0"/>
              <a:t>Resporan</a:t>
            </a:r>
            <a:r>
              <a:rPr lang="cs-CZ" sz="2000" dirty="0"/>
              <a:t>	RE 4000	fenolová	</a:t>
            </a:r>
            <a:r>
              <a:rPr lang="cs-CZ" sz="2000" dirty="0" smtClean="0"/>
              <a:t>	(&gt;</a:t>
            </a:r>
            <a:r>
              <a:rPr lang="cs-CZ" sz="2000" dirty="0"/>
              <a:t>4,9)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9695" y="4203509"/>
            <a:ext cx="1184398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Označení</a:t>
            </a:r>
            <a:r>
              <a:rPr lang="cs-CZ" sz="1600" dirty="0"/>
              <a:t>	Reaktivita	</a:t>
            </a:r>
            <a:r>
              <a:rPr lang="cs-CZ" sz="1600" dirty="0" smtClean="0"/>
              <a:t>	Období</a:t>
            </a:r>
            <a:r>
              <a:rPr lang="cs-CZ" sz="1600" dirty="0"/>
              <a:t>	</a:t>
            </a:r>
            <a:r>
              <a:rPr lang="cs-CZ" sz="1600" dirty="0" smtClean="0"/>
              <a:t>	Volná </a:t>
            </a:r>
            <a:r>
              <a:rPr lang="cs-CZ" sz="1600" dirty="0"/>
              <a:t>kyselina %	 </a:t>
            </a:r>
            <a:r>
              <a:rPr lang="cs-CZ" sz="1600" dirty="0" smtClean="0"/>
              <a:t> Typ </a:t>
            </a:r>
            <a:r>
              <a:rPr lang="cs-CZ" sz="1600" dirty="0"/>
              <a:t>kyselin</a:t>
            </a:r>
          </a:p>
          <a:p>
            <a:r>
              <a:rPr lang="cs-CZ" sz="2000" dirty="0" smtClean="0"/>
              <a:t>1) R </a:t>
            </a:r>
            <a:r>
              <a:rPr lang="cs-CZ" sz="2000" dirty="0"/>
              <a:t>30 MS	pomalá	</a:t>
            </a:r>
            <a:r>
              <a:rPr lang="cs-CZ" sz="2000" dirty="0" smtClean="0"/>
              <a:t>	letní</a:t>
            </a:r>
            <a:r>
              <a:rPr lang="cs-CZ" sz="2000" dirty="0"/>
              <a:t>	</a:t>
            </a:r>
            <a:r>
              <a:rPr lang="cs-CZ" sz="2000" dirty="0" smtClean="0"/>
              <a:t>	max</a:t>
            </a:r>
            <a:r>
              <a:rPr lang="cs-CZ" sz="2000" dirty="0"/>
              <a:t>. 0,35	</a:t>
            </a:r>
            <a:r>
              <a:rPr lang="cs-CZ" sz="2000" dirty="0" smtClean="0"/>
              <a:t>  sulfonová</a:t>
            </a:r>
            <a:r>
              <a:rPr lang="cs-CZ" sz="2000" dirty="0"/>
              <a:t>, </a:t>
            </a:r>
            <a:r>
              <a:rPr lang="cs-CZ" sz="2000" dirty="0" smtClean="0"/>
              <a:t>sírová</a:t>
            </a:r>
            <a:r>
              <a:rPr lang="cs-CZ" sz="2000" dirty="0"/>
              <a:t> </a:t>
            </a:r>
            <a:r>
              <a:rPr lang="cs-CZ" sz="2000" dirty="0" smtClean="0"/>
              <a:t>a směs</a:t>
            </a:r>
            <a:endParaRPr lang="cs-CZ" sz="2000" dirty="0"/>
          </a:p>
          <a:p>
            <a:r>
              <a:rPr lang="cs-CZ" sz="2000" dirty="0" smtClean="0"/>
              <a:t>2) R </a:t>
            </a:r>
            <a:r>
              <a:rPr lang="cs-CZ" sz="2000" dirty="0"/>
              <a:t>50 MS	pomalá	</a:t>
            </a:r>
            <a:r>
              <a:rPr lang="cs-CZ" sz="2000" dirty="0" smtClean="0"/>
              <a:t>	letní</a:t>
            </a:r>
            <a:r>
              <a:rPr lang="cs-CZ" sz="2000" dirty="0"/>
              <a:t>	</a:t>
            </a:r>
            <a:r>
              <a:rPr lang="cs-CZ" sz="2000" dirty="0" smtClean="0"/>
              <a:t>	max</a:t>
            </a:r>
            <a:r>
              <a:rPr lang="cs-CZ" sz="2000" dirty="0"/>
              <a:t>. 0,25	</a:t>
            </a:r>
            <a:r>
              <a:rPr lang="cs-CZ" sz="2000" dirty="0" smtClean="0"/>
              <a:t>  sulfonová</a:t>
            </a:r>
            <a:r>
              <a:rPr lang="cs-CZ" sz="2000" dirty="0"/>
              <a:t>, </a:t>
            </a:r>
            <a:r>
              <a:rPr lang="cs-CZ" sz="2000" dirty="0" smtClean="0"/>
              <a:t>sírová a směs</a:t>
            </a:r>
            <a:endParaRPr lang="cs-CZ" sz="2000" dirty="0"/>
          </a:p>
          <a:p>
            <a:r>
              <a:rPr lang="cs-CZ" sz="2000" dirty="0" smtClean="0"/>
              <a:t>3) R </a:t>
            </a:r>
            <a:r>
              <a:rPr lang="cs-CZ" sz="2000" dirty="0"/>
              <a:t>25 G	pomalá až střední	letní	</a:t>
            </a:r>
            <a:r>
              <a:rPr lang="cs-CZ" sz="2000" dirty="0" smtClean="0"/>
              <a:t>	max</a:t>
            </a:r>
            <a:r>
              <a:rPr lang="cs-CZ" sz="2000" dirty="0"/>
              <a:t>. </a:t>
            </a:r>
            <a:r>
              <a:rPr lang="cs-CZ" sz="2000" dirty="0" smtClean="0"/>
              <a:t>0,35	  </a:t>
            </a:r>
            <a:r>
              <a:rPr lang="cs-CZ" sz="2000" dirty="0" err="1" smtClean="0"/>
              <a:t>paratoluensulfonová</a:t>
            </a:r>
            <a:endParaRPr lang="cs-CZ" sz="2000" dirty="0"/>
          </a:p>
          <a:p>
            <a:r>
              <a:rPr lang="cs-CZ" sz="2000" dirty="0" smtClean="0"/>
              <a:t>4) R </a:t>
            </a:r>
            <a:r>
              <a:rPr lang="cs-CZ" sz="2000" dirty="0"/>
              <a:t>50 G	pomalá až střední	letní	</a:t>
            </a:r>
            <a:r>
              <a:rPr lang="cs-CZ" sz="2000" dirty="0" smtClean="0"/>
              <a:t>	max</a:t>
            </a:r>
            <a:r>
              <a:rPr lang="cs-CZ" sz="2000" dirty="0"/>
              <a:t>. 0,40	</a:t>
            </a:r>
            <a:r>
              <a:rPr lang="cs-CZ" sz="2000" dirty="0" smtClean="0"/>
              <a:t>  </a:t>
            </a:r>
            <a:r>
              <a:rPr lang="cs-CZ" sz="2000" dirty="0" err="1" smtClean="0"/>
              <a:t>paratoluensulfonová</a:t>
            </a:r>
            <a:endParaRPr lang="cs-CZ" sz="2000" dirty="0"/>
          </a:p>
          <a:p>
            <a:r>
              <a:rPr lang="cs-CZ" sz="2000" dirty="0" smtClean="0"/>
              <a:t>5) R </a:t>
            </a:r>
            <a:r>
              <a:rPr lang="cs-CZ" sz="2000" dirty="0"/>
              <a:t>50	</a:t>
            </a:r>
            <a:r>
              <a:rPr lang="cs-CZ" sz="2000" dirty="0" smtClean="0"/>
              <a:t>	střední</a:t>
            </a:r>
            <a:r>
              <a:rPr lang="cs-CZ" sz="2000" dirty="0"/>
              <a:t>	</a:t>
            </a:r>
            <a:r>
              <a:rPr lang="cs-CZ" sz="2000" dirty="0" smtClean="0"/>
              <a:t>		přechodové</a:t>
            </a:r>
            <a:r>
              <a:rPr lang="cs-CZ" sz="2000" dirty="0"/>
              <a:t>	max. 1,00	</a:t>
            </a:r>
            <a:r>
              <a:rPr lang="cs-CZ" sz="2000" dirty="0" smtClean="0"/>
              <a:t>  </a:t>
            </a:r>
            <a:r>
              <a:rPr lang="cs-CZ" sz="2000" dirty="0" err="1" smtClean="0"/>
              <a:t>paratoluensulfonová</a:t>
            </a:r>
            <a:endParaRPr lang="cs-CZ" sz="2000" dirty="0"/>
          </a:p>
          <a:p>
            <a:r>
              <a:rPr lang="cs-CZ" sz="2000" dirty="0" smtClean="0"/>
              <a:t>6) R </a:t>
            </a:r>
            <a:r>
              <a:rPr lang="cs-CZ" sz="2000" dirty="0"/>
              <a:t>100	rychlá	</a:t>
            </a:r>
            <a:r>
              <a:rPr lang="cs-CZ" sz="2000" dirty="0" smtClean="0"/>
              <a:t>		zimní</a:t>
            </a:r>
            <a:r>
              <a:rPr lang="cs-CZ" sz="2000" dirty="0"/>
              <a:t>	</a:t>
            </a:r>
            <a:r>
              <a:rPr lang="cs-CZ" sz="2000" dirty="0" smtClean="0"/>
              <a:t>	max</a:t>
            </a:r>
            <a:r>
              <a:rPr lang="cs-CZ" sz="2000" dirty="0"/>
              <a:t>. 1,30	</a:t>
            </a:r>
            <a:r>
              <a:rPr lang="cs-CZ" sz="2000" dirty="0" smtClean="0"/>
              <a:t>  sulfonová</a:t>
            </a:r>
            <a:r>
              <a:rPr lang="cs-CZ" sz="2000" dirty="0"/>
              <a:t>, sírová</a:t>
            </a:r>
          </a:p>
          <a:p>
            <a:r>
              <a:rPr lang="cs-CZ" sz="2000" dirty="0" smtClean="0"/>
              <a:t>7) R </a:t>
            </a:r>
            <a:r>
              <a:rPr lang="cs-CZ" sz="2000" dirty="0"/>
              <a:t>150	rychlá	</a:t>
            </a:r>
            <a:r>
              <a:rPr lang="cs-CZ" sz="2000" dirty="0" smtClean="0"/>
              <a:t>		zimní</a:t>
            </a:r>
            <a:r>
              <a:rPr lang="cs-CZ" sz="2000" dirty="0"/>
              <a:t>	</a:t>
            </a:r>
            <a:r>
              <a:rPr lang="cs-CZ" sz="2000" dirty="0" smtClean="0"/>
              <a:t>	max</a:t>
            </a:r>
            <a:r>
              <a:rPr lang="cs-CZ" sz="2000" dirty="0"/>
              <a:t>. 1,75	</a:t>
            </a:r>
            <a:r>
              <a:rPr lang="cs-CZ" sz="2000" dirty="0" smtClean="0"/>
              <a:t>  sulfonová</a:t>
            </a:r>
            <a:r>
              <a:rPr lang="cs-CZ" sz="2000" dirty="0"/>
              <a:t>, sírová</a:t>
            </a:r>
          </a:p>
        </p:txBody>
      </p:sp>
    </p:spTree>
    <p:extLst>
      <p:ext uri="{BB962C8B-B14F-4D97-AF65-F5344CB8AC3E}">
        <p14:creationId xmlns:p14="http://schemas.microsoft.com/office/powerpoint/2010/main" val="3062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8501" y="618978"/>
            <a:ext cx="4894997" cy="814037"/>
          </a:xfrm>
        </p:spPr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562" y="1490441"/>
            <a:ext cx="9801250" cy="507413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Z</a:t>
            </a:r>
            <a:r>
              <a:rPr lang="cs-CZ" dirty="0" smtClean="0"/>
              <a:t>vyšující </a:t>
            </a:r>
            <a:r>
              <a:rPr lang="cs-CZ" dirty="0" smtClean="0"/>
              <a:t>se požadavky zákazníků na kvalitu </a:t>
            </a:r>
            <a:r>
              <a:rPr lang="cs-CZ" dirty="0" smtClean="0"/>
              <a:t>odlitu</a:t>
            </a:r>
            <a:r>
              <a:rPr lang="cs-CZ" dirty="0" smtClean="0"/>
              <a:t>.</a:t>
            </a:r>
            <a:endParaRPr lang="cs-CZ" dirty="0"/>
          </a:p>
          <a:p>
            <a:pPr marL="0" indent="0" algn="ctr">
              <a:buNone/>
            </a:pPr>
            <a:r>
              <a:rPr lang="en-US" dirty="0" smtClean="0"/>
              <a:t>&gt; </a:t>
            </a:r>
            <a:r>
              <a:rPr lang="cs-CZ" dirty="0" smtClean="0"/>
              <a:t>je </a:t>
            </a:r>
            <a:r>
              <a:rPr lang="cs-CZ" dirty="0"/>
              <a:t>třeba sledovat jednotlivé slévárenské procesy</a:t>
            </a:r>
          </a:p>
          <a:p>
            <a:pPr marL="0" indent="0" algn="ctr">
              <a:buNone/>
            </a:pPr>
            <a:endParaRPr lang="cs-CZ" dirty="0" smtClean="0"/>
          </a:p>
          <a:p>
            <a:pPr algn="ctr"/>
            <a:r>
              <a:rPr lang="en-US" dirty="0"/>
              <a:t>I</a:t>
            </a:r>
            <a:r>
              <a:rPr lang="cs-CZ" dirty="0" err="1"/>
              <a:t>nte</a:t>
            </a:r>
            <a:r>
              <a:rPr lang="en-US" dirty="0" err="1"/>
              <a:t>rn</a:t>
            </a:r>
            <a:r>
              <a:rPr lang="cs-CZ" dirty="0"/>
              <a:t>í  </a:t>
            </a:r>
            <a:r>
              <a:rPr lang="en-US" dirty="0"/>
              <a:t>a</a:t>
            </a:r>
            <a:r>
              <a:rPr lang="cs-CZ" dirty="0"/>
              <a:t> externí tlak na snižování cen</a:t>
            </a:r>
            <a:r>
              <a:rPr lang="cs-CZ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&gt; </a:t>
            </a:r>
            <a:r>
              <a:rPr lang="cs-CZ" dirty="0"/>
              <a:t>slévárenské procesy by měly být pravidelně kontrolovány</a:t>
            </a:r>
          </a:p>
          <a:p>
            <a:pPr marL="0" indent="0" algn="ctr">
              <a:buNone/>
            </a:pPr>
            <a:endParaRPr lang="cs-CZ" dirty="0"/>
          </a:p>
          <a:p>
            <a:pPr algn="ctr"/>
            <a:r>
              <a:rPr lang="cs-CZ" dirty="0" smtClean="0"/>
              <a:t>Vyhodnocení </a:t>
            </a:r>
            <a:r>
              <a:rPr lang="cs-CZ" dirty="0"/>
              <a:t>všech </a:t>
            </a:r>
            <a:r>
              <a:rPr lang="cs-CZ" dirty="0" smtClean="0"/>
              <a:t>postupů.</a:t>
            </a:r>
            <a:endParaRPr lang="cs-CZ" dirty="0"/>
          </a:p>
          <a:p>
            <a:pPr marL="0" indent="0" algn="ctr">
              <a:buNone/>
            </a:pPr>
            <a:r>
              <a:rPr lang="en-US" dirty="0" smtClean="0"/>
              <a:t>&gt;</a:t>
            </a:r>
            <a:r>
              <a:rPr lang="cs-CZ" dirty="0" smtClean="0"/>
              <a:t> můžeme </a:t>
            </a:r>
            <a:r>
              <a:rPr lang="cs-CZ" dirty="0"/>
              <a:t>sledovat </a:t>
            </a:r>
            <a:r>
              <a:rPr lang="cs-CZ" dirty="0" smtClean="0"/>
              <a:t>reálné úspory nebo realizovat úsporná opatření</a:t>
            </a: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	</a:t>
            </a: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To </a:t>
            </a:r>
            <a:r>
              <a:rPr lang="cs-CZ" dirty="0" smtClean="0"/>
              <a:t>ve výsledku může znamenat, že ne vždy nejlevnější materiál na vstupu, </a:t>
            </a:r>
          </a:p>
          <a:p>
            <a:pPr marL="0" indent="0" algn="ctr">
              <a:buNone/>
            </a:pPr>
            <a:r>
              <a:rPr lang="cs-CZ" dirty="0"/>
              <a:t>	</a:t>
            </a:r>
            <a:r>
              <a:rPr lang="cs-CZ" dirty="0" smtClean="0"/>
              <a:t>Vám zajistí ekonomický přínos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3638" y="2728735"/>
            <a:ext cx="9404723" cy="1400530"/>
          </a:xfrm>
        </p:spPr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4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0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970" y="1937983"/>
            <a:ext cx="10742945" cy="4326340"/>
          </a:xfrm>
        </p:spPr>
        <p:txBody>
          <a:bodyPr>
            <a:normAutofit/>
          </a:bodyPr>
          <a:lstStyle/>
          <a:p>
            <a:r>
              <a:rPr lang="cs-CZ" dirty="0" smtClean="0"/>
              <a:t>Firma </a:t>
            </a:r>
            <a:r>
              <a:rPr lang="cs-CZ" dirty="0"/>
              <a:t>Restle Giesstechnik GmbH </a:t>
            </a:r>
            <a:r>
              <a:rPr lang="cs-CZ" dirty="0" smtClean="0"/>
              <a:t>se sídlem </a:t>
            </a:r>
            <a:r>
              <a:rPr lang="cs-CZ" dirty="0"/>
              <a:t>v </a:t>
            </a:r>
            <a:r>
              <a:rPr lang="cs-CZ" dirty="0" err="1"/>
              <a:t>Owingnu</a:t>
            </a:r>
            <a:r>
              <a:rPr lang="cs-CZ" dirty="0"/>
              <a:t>  byla založena v roce 2006</a:t>
            </a:r>
          </a:p>
          <a:p>
            <a:r>
              <a:rPr lang="cs-CZ" dirty="0" smtClean="0"/>
              <a:t>Firma je </a:t>
            </a:r>
            <a:r>
              <a:rPr lang="cs-CZ" dirty="0"/>
              <a:t>druhým největším výrobcem </a:t>
            </a:r>
            <a:r>
              <a:rPr lang="cs-CZ" dirty="0" err="1"/>
              <a:t>furanových</a:t>
            </a:r>
            <a:r>
              <a:rPr lang="cs-CZ" dirty="0"/>
              <a:t> pojiv v Německu.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Kromě </a:t>
            </a:r>
            <a:r>
              <a:rPr lang="cs-CZ" dirty="0" err="1"/>
              <a:t>furanových</a:t>
            </a:r>
            <a:r>
              <a:rPr lang="cs-CZ" dirty="0"/>
              <a:t> vyrábí také pojiva fenolová a míchaná  </a:t>
            </a:r>
          </a:p>
          <a:p>
            <a:r>
              <a:rPr lang="cs-CZ" dirty="0"/>
              <a:t>V </a:t>
            </a:r>
            <a:r>
              <a:rPr lang="cs-CZ" dirty="0" smtClean="0"/>
              <a:t>současnosti </a:t>
            </a:r>
            <a:r>
              <a:rPr lang="cs-CZ" dirty="0"/>
              <a:t>firma Restle vyrábí 700 tun pojiv měsíčně</a:t>
            </a:r>
          </a:p>
          <a:p>
            <a:r>
              <a:rPr lang="cs-CZ" dirty="0" smtClean="0"/>
              <a:t>Svou </a:t>
            </a:r>
            <a:r>
              <a:rPr lang="cs-CZ" dirty="0"/>
              <a:t>produkci dodává německým i zahraničním slévárnám litin, ocelí i hliníku</a:t>
            </a:r>
          </a:p>
          <a:p>
            <a:r>
              <a:rPr lang="cs-CZ" dirty="0" smtClean="0"/>
              <a:t>Firma </a:t>
            </a:r>
            <a:r>
              <a:rPr lang="cs-CZ" dirty="0"/>
              <a:t>má vlastní ADR dopravu pro transport pojivových </a:t>
            </a:r>
            <a:r>
              <a:rPr lang="cs-CZ" dirty="0" smtClean="0"/>
              <a:t>systémů;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v cisternách </a:t>
            </a:r>
            <a:r>
              <a:rPr lang="cs-CZ" dirty="0"/>
              <a:t>nebo vratných IBC kontejnerech</a:t>
            </a:r>
          </a:p>
          <a:p>
            <a:r>
              <a:rPr lang="cs-CZ" dirty="0" smtClean="0"/>
              <a:t>Aby </a:t>
            </a:r>
            <a:r>
              <a:rPr lang="cs-CZ" dirty="0"/>
              <a:t>firma Restle mohla zaručit nejvyšší kvalitu svých výrobků,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furfurylalkohol</a:t>
            </a:r>
            <a:r>
              <a:rPr lang="cs-CZ" dirty="0" smtClean="0"/>
              <a:t> </a:t>
            </a:r>
            <a:r>
              <a:rPr lang="cs-CZ" dirty="0"/>
              <a:t>nakupuje výhradně u nizozemského výrobce v Rotterdamu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401667"/>
            <a:ext cx="10044753" cy="490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47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22831" y="1392072"/>
            <a:ext cx="11878670" cy="495413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4200" dirty="0" smtClean="0"/>
              <a:t>Při </a:t>
            </a:r>
            <a:r>
              <a:rPr lang="cs-CZ" sz="4200" dirty="0"/>
              <a:t>volbě vhodného pojivového systému se firma Restle řídí podmínkami konkrétní slévárny.</a:t>
            </a:r>
          </a:p>
          <a:p>
            <a:pPr marL="0" indent="0">
              <a:buNone/>
            </a:pPr>
            <a:endParaRPr lang="cs-CZ" sz="4200" dirty="0" smtClean="0"/>
          </a:p>
          <a:p>
            <a:pPr marL="0" indent="0">
              <a:buNone/>
            </a:pPr>
            <a:r>
              <a:rPr lang="cs-CZ" sz="4200" u="sng" dirty="0" smtClean="0"/>
              <a:t>Zjišťuje</a:t>
            </a:r>
            <a:r>
              <a:rPr lang="cs-CZ" sz="4200" u="sng" dirty="0"/>
              <a:t>:</a:t>
            </a:r>
          </a:p>
          <a:p>
            <a:r>
              <a:rPr lang="cs-CZ" sz="4200" dirty="0"/>
              <a:t>Kvalitativní parametry použitého regenerátu </a:t>
            </a:r>
            <a:r>
              <a:rPr lang="cs-CZ" sz="4200" dirty="0" smtClean="0"/>
              <a:t>(teplota</a:t>
            </a:r>
            <a:r>
              <a:rPr lang="cs-CZ" sz="4200" dirty="0"/>
              <a:t>, obsah vody, </a:t>
            </a:r>
            <a:r>
              <a:rPr lang="cs-CZ" sz="4200" dirty="0" err="1"/>
              <a:t>Ph</a:t>
            </a:r>
            <a:r>
              <a:rPr lang="cs-CZ" sz="4200" dirty="0"/>
              <a:t> výluhu, </a:t>
            </a:r>
            <a:endParaRPr lang="cs-CZ" sz="4200" dirty="0" smtClean="0"/>
          </a:p>
          <a:p>
            <a:pPr marL="0" indent="0">
              <a:buNone/>
            </a:pPr>
            <a:r>
              <a:rPr lang="cs-CZ" sz="4200" dirty="0"/>
              <a:t> </a:t>
            </a:r>
            <a:r>
              <a:rPr lang="cs-CZ" sz="4200" dirty="0" smtClean="0"/>
              <a:t>    obsah </a:t>
            </a:r>
            <a:r>
              <a:rPr lang="cs-CZ" sz="4200" dirty="0" err="1"/>
              <a:t>vyplavitelných</a:t>
            </a:r>
            <a:r>
              <a:rPr lang="cs-CZ" sz="4200" dirty="0"/>
              <a:t> látek, ztráta žíháním, obsah N a S, </a:t>
            </a:r>
            <a:r>
              <a:rPr lang="cs-CZ" sz="4200" dirty="0" err="1" smtClean="0"/>
              <a:t>granulometrie</a:t>
            </a:r>
            <a:r>
              <a:rPr lang="cs-CZ" sz="4200" dirty="0" smtClean="0"/>
              <a:t>)</a:t>
            </a:r>
            <a:endParaRPr lang="cs-CZ" sz="4200" dirty="0"/>
          </a:p>
          <a:p>
            <a:r>
              <a:rPr lang="cs-CZ" sz="4200" dirty="0"/>
              <a:t>Teplotu prostředí, odlévaný materiál a sortiment odlitků</a:t>
            </a:r>
          </a:p>
          <a:p>
            <a:r>
              <a:rPr lang="cs-CZ" sz="4200" dirty="0"/>
              <a:t>Technologické požadavky na vyrobenou formovací směs </a:t>
            </a:r>
            <a:endParaRPr lang="cs-CZ" sz="4200" dirty="0" smtClean="0"/>
          </a:p>
          <a:p>
            <a:pPr marL="0" indent="0">
              <a:buNone/>
            </a:pPr>
            <a:r>
              <a:rPr lang="cs-CZ" sz="4200" dirty="0"/>
              <a:t> </a:t>
            </a:r>
            <a:r>
              <a:rPr lang="cs-CZ" sz="4200" dirty="0" smtClean="0"/>
              <a:t>    (zpracovatelnost</a:t>
            </a:r>
            <a:r>
              <a:rPr lang="cs-CZ" sz="4200" dirty="0"/>
              <a:t>, rychlost vytvrzování, dosaženou </a:t>
            </a:r>
            <a:r>
              <a:rPr lang="cs-CZ" sz="4200" dirty="0" smtClean="0"/>
              <a:t>pevnost)</a:t>
            </a:r>
            <a:endParaRPr lang="cs-CZ" sz="4200" dirty="0"/>
          </a:p>
          <a:p>
            <a:r>
              <a:rPr lang="cs-CZ" sz="4200" dirty="0"/>
              <a:t>Cílem je dosáhnout optimálních technologických vlastností formovací směsi </a:t>
            </a:r>
            <a:endParaRPr lang="cs-CZ" sz="4200" dirty="0" smtClean="0"/>
          </a:p>
          <a:p>
            <a:pPr marL="0" indent="0">
              <a:buNone/>
            </a:pPr>
            <a:r>
              <a:rPr lang="cs-CZ" sz="4200" dirty="0"/>
              <a:t> </a:t>
            </a:r>
            <a:r>
              <a:rPr lang="cs-CZ" sz="4200" dirty="0" smtClean="0"/>
              <a:t>    při </a:t>
            </a:r>
            <a:r>
              <a:rPr lang="cs-CZ" sz="4200" dirty="0"/>
              <a:t>co nejnižším dávkování pojiva a tvrdidel, co nejlepších </a:t>
            </a:r>
            <a:r>
              <a:rPr lang="cs-CZ" sz="4200" dirty="0" smtClean="0"/>
              <a:t>parametrů</a:t>
            </a:r>
          </a:p>
          <a:p>
            <a:pPr marL="0" indent="0">
              <a:buNone/>
            </a:pPr>
            <a:r>
              <a:rPr lang="cs-CZ" sz="4200" dirty="0"/>
              <a:t> </a:t>
            </a:r>
            <a:r>
              <a:rPr lang="cs-CZ" sz="4200" dirty="0" smtClean="0"/>
              <a:t>    následně </a:t>
            </a:r>
            <a:r>
              <a:rPr lang="cs-CZ" sz="4200" dirty="0"/>
              <a:t>vyrobeného regenerátu </a:t>
            </a:r>
            <a:r>
              <a:rPr lang="cs-CZ" sz="4200" dirty="0" smtClean="0"/>
              <a:t>a </a:t>
            </a:r>
            <a:r>
              <a:rPr lang="cs-CZ" sz="4200" dirty="0"/>
              <a:t>co </a:t>
            </a:r>
            <a:r>
              <a:rPr lang="cs-CZ" sz="4200" dirty="0" smtClean="0"/>
              <a:t>nejnižších výrobních nákladů </a:t>
            </a:r>
            <a:r>
              <a:rPr lang="cs-CZ" sz="4200" dirty="0"/>
              <a:t>formovací směsi </a:t>
            </a:r>
          </a:p>
          <a:p>
            <a:r>
              <a:rPr lang="cs-CZ" sz="4200" dirty="0"/>
              <a:t>Cílem je dosáhnout dávkování 0,75% </a:t>
            </a:r>
            <a:r>
              <a:rPr lang="cs-CZ" sz="4200" dirty="0" err="1"/>
              <a:t>furanové</a:t>
            </a:r>
            <a:r>
              <a:rPr lang="cs-CZ" sz="4200" dirty="0"/>
              <a:t> pryskyřice a 0,25% tvrdidel</a:t>
            </a:r>
          </a:p>
          <a:p>
            <a:pPr marL="0" indent="0">
              <a:buNone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482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  <p:pic>
        <p:nvPicPr>
          <p:cNvPr id="7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1417593"/>
            <a:ext cx="10099343" cy="492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55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22831" y="1392072"/>
            <a:ext cx="11955438" cy="49541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cs-CZ" dirty="0"/>
              <a:t>Parametry regenerátu, které nepříznivě ovlivňují technologické vlastnosti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FST </a:t>
            </a:r>
            <a:r>
              <a:rPr lang="cs-CZ" dirty="0"/>
              <a:t>formovací směsi a jakost </a:t>
            </a:r>
            <a:r>
              <a:rPr lang="cs-CZ" dirty="0" smtClean="0"/>
              <a:t>odlitků: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Obsah vody nad 0,1% může způsobit bubliny v odlitku </a:t>
            </a:r>
          </a:p>
          <a:p>
            <a:pPr lvl="0"/>
            <a:r>
              <a:rPr lang="cs-CZ" dirty="0"/>
              <a:t>Obsah </a:t>
            </a:r>
            <a:r>
              <a:rPr lang="cs-CZ" dirty="0" err="1"/>
              <a:t>vyplavitelných</a:t>
            </a:r>
            <a:r>
              <a:rPr lang="cs-CZ" dirty="0"/>
              <a:t> látek nad 0,5% zvyšuje </a:t>
            </a:r>
            <a:r>
              <a:rPr lang="cs-CZ" dirty="0" smtClean="0"/>
              <a:t>nutné </a:t>
            </a:r>
            <a:r>
              <a:rPr lang="cs-CZ" dirty="0"/>
              <a:t>množství  dávkovaného pojiva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/>
              <a:t> </a:t>
            </a:r>
            <a:r>
              <a:rPr lang="cs-CZ" dirty="0" smtClean="0"/>
              <a:t>    a </a:t>
            </a:r>
            <a:r>
              <a:rPr lang="cs-CZ" dirty="0"/>
              <a:t>zmenšuje prodyšnost formovací směsi </a:t>
            </a:r>
          </a:p>
          <a:p>
            <a:pPr lvl="0"/>
            <a:r>
              <a:rPr lang="cs-CZ" dirty="0"/>
              <a:t>Ztráta žíhání nad 3,5% je příčinou vzniku bublin </a:t>
            </a:r>
          </a:p>
          <a:p>
            <a:pPr lvl="0"/>
            <a:r>
              <a:rPr lang="cs-CZ" dirty="0"/>
              <a:t>N nad 0,08% zvyšuje riziko vzniku bodlin</a:t>
            </a:r>
          </a:p>
          <a:p>
            <a:pPr lvl="0"/>
            <a:r>
              <a:rPr lang="cs-CZ" dirty="0"/>
              <a:t>Zvýšený obsah S vede v povrchových vrstvách odlitků z LKG k degradaci grafitu </a:t>
            </a:r>
            <a:r>
              <a:rPr lang="cs-CZ" dirty="0" smtClean="0"/>
              <a:t>(</a:t>
            </a:r>
            <a:r>
              <a:rPr lang="cs-CZ" dirty="0"/>
              <a:t>S </a:t>
            </a:r>
            <a:r>
              <a:rPr lang="cs-CZ" dirty="0" err="1"/>
              <a:t>max</a:t>
            </a:r>
            <a:r>
              <a:rPr lang="cs-CZ" dirty="0"/>
              <a:t> 0,2%)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9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1" y="2099435"/>
            <a:ext cx="5508450" cy="442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nhaltsplatzhalt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54" y="2099434"/>
            <a:ext cx="5934398" cy="442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2617" y="1816682"/>
            <a:ext cx="4694268" cy="43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90" y="1624647"/>
            <a:ext cx="4386903" cy="469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2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966" y="1620419"/>
            <a:ext cx="3281289" cy="488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15" y="1924103"/>
            <a:ext cx="6597748" cy="458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61515" cy="123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613" y="162478"/>
            <a:ext cx="5005351" cy="4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272</Words>
  <Application>Microsoft Office PowerPoint</Application>
  <PresentationFormat>Vlastní</PresentationFormat>
  <Paragraphs>75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HDOfficeLightV0</vt:lpstr>
      <vt:lpstr>Ion</vt:lpstr>
      <vt:lpstr>Restle Giesstechnik GmbH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Optimální pevnosti v ohybu</vt:lpstr>
      <vt:lpstr>Složení furanové pryskyřice</vt:lpstr>
      <vt:lpstr>Přehled pojiv Restle</vt:lpstr>
      <vt:lpstr>Závěr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Firma Restle Giesstechnik</dc:title>
  <dc:creator>Admin</dc:creator>
  <cp:lastModifiedBy>Zdeněk Vach</cp:lastModifiedBy>
  <cp:revision>74</cp:revision>
  <dcterms:created xsi:type="dcterms:W3CDTF">2019-03-08T14:26:41Z</dcterms:created>
  <dcterms:modified xsi:type="dcterms:W3CDTF">2019-06-03T06:39:17Z</dcterms:modified>
</cp:coreProperties>
</file>